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47" r:id="rId1"/>
  </p:sldMasterIdLst>
  <p:notesMasterIdLst>
    <p:notesMasterId r:id="rId22"/>
  </p:notesMasterIdLst>
  <p:sldIdLst>
    <p:sldId id="256" r:id="rId2"/>
    <p:sldId id="257" r:id="rId3"/>
    <p:sldId id="258" r:id="rId4"/>
    <p:sldId id="260" r:id="rId5"/>
    <p:sldId id="266" r:id="rId6"/>
    <p:sldId id="261" r:id="rId7"/>
    <p:sldId id="262" r:id="rId8"/>
    <p:sldId id="263" r:id="rId9"/>
    <p:sldId id="264" r:id="rId10"/>
    <p:sldId id="267" r:id="rId11"/>
    <p:sldId id="269" r:id="rId12"/>
    <p:sldId id="270" r:id="rId13"/>
    <p:sldId id="271" r:id="rId14"/>
    <p:sldId id="276" r:id="rId15"/>
    <p:sldId id="277" r:id="rId16"/>
    <p:sldId id="278" r:id="rId17"/>
    <p:sldId id="279" r:id="rId18"/>
    <p:sldId id="280" r:id="rId19"/>
    <p:sldId id="281"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6CC1"/>
    <a:srgbClr val="7C9CD6"/>
    <a:srgbClr val="BFD8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548C94-F633-4E56-A1F7-775BD2C2F2B7}" type="datetimeFigureOut">
              <a:rPr lang="it-IT" smtClean="0"/>
              <a:t>25/03/2022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58C17-EAE4-4338-A825-88A3FB12060C}" type="slidenum">
              <a:rPr lang="it-IT" smtClean="0"/>
              <a:t>‹N›</a:t>
            </a:fld>
            <a:endParaRPr lang="it-IT"/>
          </a:p>
        </p:txBody>
      </p:sp>
    </p:spTree>
    <p:extLst>
      <p:ext uri="{BB962C8B-B14F-4D97-AF65-F5344CB8AC3E}">
        <p14:creationId xmlns:p14="http://schemas.microsoft.com/office/powerpoint/2010/main" val="4208334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9AB0956-2921-41B2-BC85-13EA7B0E079D}"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8887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EE39F4-0379-4874-B1F7-751E333F6FB6}"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0376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017D23A-7039-4991-919A-A10FF8AE8DFF}"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83945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262465" y="1057935"/>
            <a:ext cx="2947482" cy="4601183"/>
          </a:xfrm>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5FCE431-2F31-401B-B2B5-FD02CF8721F0}" type="datetime1">
              <a:rPr lang="en-US" smtClean="0"/>
              <a:t>3/25/2022</a:t>
            </a:fld>
            <a:endParaRPr lang="en-US" dirty="0"/>
          </a:p>
        </p:txBody>
      </p:sp>
      <p:sp>
        <p:nvSpPr>
          <p:cNvPr id="4" name="Segnaposto piè di pagina 3"/>
          <p:cNvSpPr>
            <a:spLocks noGrp="1"/>
          </p:cNvSpPr>
          <p:nvPr>
            <p:ph type="ftr" sz="quarter" idx="11"/>
          </p:nvPr>
        </p:nvSpPr>
        <p:spPr/>
        <p:txBody>
          <a:bodyPr/>
          <a:lstStyle/>
          <a:p>
            <a:r>
              <a:rPr lang="en-US" smtClean="0"/>
              <a:t>DS Margherita Manghisi</a:t>
            </a:r>
            <a:endParaRPr lang="en-US" dirty="0"/>
          </a:p>
        </p:txBody>
      </p:sp>
      <p:sp>
        <p:nvSpPr>
          <p:cNvPr id="5" name="Segnaposto numero diapositiva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6788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C0C17D-F8C8-4800-8888-612AF5980AF5}"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97148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604F07DE-2449-4C4E-A5B5-A3A967A8E8B8}"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450443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58E05CC-596E-4460-88F0-9E97C7A44CCC}"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22545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FD2486E-1C22-4929-AE2C-4B2756A51486}" type="datetime1">
              <a:rPr lang="en-US" smtClean="0"/>
              <a:t>3/25/2022</a:t>
            </a:fld>
            <a:endParaRPr lang="en-US" dirty="0"/>
          </a:p>
        </p:txBody>
      </p:sp>
      <p:sp>
        <p:nvSpPr>
          <p:cNvPr id="8" name="Segnaposto piè di pagina 7"/>
          <p:cNvSpPr>
            <a:spLocks noGrp="1"/>
          </p:cNvSpPr>
          <p:nvPr>
            <p:ph type="ftr" sz="quarter" idx="11"/>
          </p:nvPr>
        </p:nvSpPr>
        <p:spPr/>
        <p:txBody>
          <a:bodyPr/>
          <a:lstStyle/>
          <a:p>
            <a:r>
              <a:rPr lang="en-US" smtClean="0"/>
              <a:t>DS Margherita Manghisi</a:t>
            </a:r>
            <a:endParaRPr lang="en-US" dirty="0"/>
          </a:p>
        </p:txBody>
      </p:sp>
      <p:sp>
        <p:nvSpPr>
          <p:cNvPr id="9" name="Segnaposto numero diapositiva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59351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3303037" y="103867"/>
            <a:ext cx="8256038" cy="1325563"/>
          </a:xfrm>
        </p:spPr>
        <p:txBody>
          <a:bodyPr/>
          <a:lstStyle>
            <a:lvl1pPr>
              <a:defRPr>
                <a:solidFill>
                  <a:schemeClr val="accent1">
                    <a:lumMod val="75000"/>
                  </a:schemeClr>
                </a:solidFill>
              </a:defRPr>
            </a:lvl1pPr>
          </a:lstStyle>
          <a:p>
            <a:r>
              <a:rPr lang="it-IT" dirty="0" smtClean="0"/>
              <a:t>Fare clic per modificare lo stile del titolo</a:t>
            </a:r>
            <a:endParaRPr lang="it-IT" dirty="0"/>
          </a:p>
        </p:txBody>
      </p:sp>
      <p:sp>
        <p:nvSpPr>
          <p:cNvPr id="3" name="Segnaposto data 2"/>
          <p:cNvSpPr>
            <a:spLocks noGrp="1"/>
          </p:cNvSpPr>
          <p:nvPr>
            <p:ph type="dt" sz="half" idx="10"/>
          </p:nvPr>
        </p:nvSpPr>
        <p:spPr/>
        <p:txBody>
          <a:bodyPr/>
          <a:lstStyle/>
          <a:p>
            <a:fld id="{D3C0E316-C5DB-4F6C-8C31-D8545FAC2557}" type="datetime1">
              <a:rPr lang="en-US" smtClean="0"/>
              <a:t>3/25/2022</a:t>
            </a:fld>
            <a:endParaRPr lang="en-US" dirty="0"/>
          </a:p>
        </p:txBody>
      </p:sp>
      <p:sp>
        <p:nvSpPr>
          <p:cNvPr id="4" name="Segnaposto piè di pagina 3"/>
          <p:cNvSpPr>
            <a:spLocks noGrp="1"/>
          </p:cNvSpPr>
          <p:nvPr>
            <p:ph type="ftr" sz="quarter" idx="11"/>
          </p:nvPr>
        </p:nvSpPr>
        <p:spPr/>
        <p:txBody>
          <a:bodyPr/>
          <a:lstStyle/>
          <a:p>
            <a:r>
              <a:rPr lang="en-US" smtClean="0"/>
              <a:t>DS Margherita Manghisi</a:t>
            </a:r>
            <a:endParaRPr lang="en-US" dirty="0"/>
          </a:p>
        </p:txBody>
      </p:sp>
      <p:sp>
        <p:nvSpPr>
          <p:cNvPr id="5" name="Segnaposto numero diapositiva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767733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3D46F0-B509-4FBD-BEA2-DDB962498187}" type="datetime1">
              <a:rPr lang="en-US" smtClean="0"/>
              <a:t>3/25/2022</a:t>
            </a:fld>
            <a:endParaRPr lang="en-US" dirty="0"/>
          </a:p>
        </p:txBody>
      </p:sp>
      <p:sp>
        <p:nvSpPr>
          <p:cNvPr id="3" name="Segnaposto piè di pagina 2"/>
          <p:cNvSpPr>
            <a:spLocks noGrp="1"/>
          </p:cNvSpPr>
          <p:nvPr>
            <p:ph type="ftr" sz="quarter" idx="11"/>
          </p:nvPr>
        </p:nvSpPr>
        <p:spPr/>
        <p:txBody>
          <a:bodyPr/>
          <a:lstStyle/>
          <a:p>
            <a:r>
              <a:rPr lang="en-US" smtClean="0"/>
              <a:t>DS Margherita Manghisi</a:t>
            </a:r>
            <a:endParaRPr lang="en-US" dirty="0"/>
          </a:p>
        </p:txBody>
      </p:sp>
      <p:sp>
        <p:nvSpPr>
          <p:cNvPr id="4" name="Segnaposto numero diapositiva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38170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3EDEB56A-9F4F-470A-A323-92BBD69AF857}"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37851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CFD20BE0-E4CD-4D67-837C-71B4D349C999}"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2564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BA5BF-72AB-4B91-A617-DE8075B7F27C}" type="datetime1">
              <a:rPr lang="en-US" smtClean="0"/>
              <a:t>3/25/2022</a:t>
            </a:fld>
            <a:endParaRPr lang="en-US"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DS Margherita Manghisi</a:t>
            </a:r>
            <a:endParaRPr lang="en-US"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a:t>
            </a:fld>
            <a:endParaRPr lang="en-US" dirty="0"/>
          </a:p>
        </p:txBody>
      </p:sp>
      <p:sp>
        <p:nvSpPr>
          <p:cNvPr id="7" name="Rettangolo 6"/>
          <p:cNvSpPr/>
          <p:nvPr userDrawn="1"/>
        </p:nvSpPr>
        <p:spPr>
          <a:xfrm>
            <a:off x="0" y="0"/>
            <a:ext cx="3064476" cy="1433384"/>
          </a:xfrm>
          <a:prstGeom prst="rect">
            <a:avLst/>
          </a:prstGeom>
          <a:gradFill flip="none" rotWithShape="1">
            <a:gsLst>
              <a:gs pos="0">
                <a:schemeClr val="accent5">
                  <a:lumMod val="0"/>
                  <a:lumOff val="100000"/>
                </a:schemeClr>
              </a:gs>
              <a:gs pos="18000">
                <a:schemeClr val="accent5">
                  <a:lumMod val="0"/>
                  <a:lumOff val="100000"/>
                </a:schemeClr>
              </a:gs>
              <a:gs pos="55000">
                <a:schemeClr val="accent5">
                  <a:lumMod val="100000"/>
                </a:schemeClr>
              </a:gs>
            </a:gsLst>
            <a:path path="circle">
              <a:fillToRect r="100000" b="100000"/>
            </a:path>
            <a:tileRect l="-100000" t="-100000"/>
          </a:gra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it-IT"/>
          </a:p>
        </p:txBody>
      </p:sp>
      <p:pic>
        <p:nvPicPr>
          <p:cNvPr id="8" name="Immagine 7"/>
          <p:cNvPicPr>
            <a:picLocks noChangeAspect="1"/>
          </p:cNvPicPr>
          <p:nvPr userDrawn="1"/>
        </p:nvPicPr>
        <p:blipFill>
          <a:blip r:embed="rId14"/>
          <a:stretch>
            <a:fillRect/>
          </a:stretch>
        </p:blipFill>
        <p:spPr>
          <a:xfrm>
            <a:off x="139271" y="208757"/>
            <a:ext cx="2571750" cy="1047750"/>
          </a:xfrm>
          <a:prstGeom prst="rect">
            <a:avLst/>
          </a:prstGeom>
        </p:spPr>
      </p:pic>
    </p:spTree>
    <p:extLst>
      <p:ext uri="{BB962C8B-B14F-4D97-AF65-F5344CB8AC3E}">
        <p14:creationId xmlns:p14="http://schemas.microsoft.com/office/powerpoint/2010/main" val="1973121829"/>
      </p:ext>
    </p:extLst>
  </p:cSld>
  <p:clrMap bg1="lt1" tx1="dk1" bg2="lt2" tx2="dk2" accent1="accent1" accent2="accent2" accent3="accent3" accent4="accent4" accent5="accent5" accent6="accent6" hlink="hlink" folHlink="folHlink"/>
  <p:sldLayoutIdLst>
    <p:sldLayoutId id="2147484148" r:id="rId1"/>
    <p:sldLayoutId id="2147484149" r:id="rId2"/>
    <p:sldLayoutId id="2147484150" r:id="rId3"/>
    <p:sldLayoutId id="2147484151" r:id="rId4"/>
    <p:sldLayoutId id="2147484152" r:id="rId5"/>
    <p:sldLayoutId id="2147484153" r:id="rId6"/>
    <p:sldLayoutId id="2147484154" r:id="rId7"/>
    <p:sldLayoutId id="2147484155" r:id="rId8"/>
    <p:sldLayoutId id="2147484156" r:id="rId9"/>
    <p:sldLayoutId id="2147484157" r:id="rId10"/>
    <p:sldLayoutId id="2147484158" r:id="rId11"/>
    <p:sldLayoutId id="2147483852"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7347" y="1719522"/>
            <a:ext cx="9144000" cy="2387600"/>
          </a:xfrm>
        </p:spPr>
        <p:txBody>
          <a:bodyPr/>
          <a:lstStyle/>
          <a:p>
            <a:pPr algn="ctr"/>
            <a:r>
              <a:rPr lang="it-IT" b="1" dirty="0" smtClean="0">
                <a:solidFill>
                  <a:schemeClr val="accent1">
                    <a:lumMod val="75000"/>
                  </a:schemeClr>
                </a:solidFill>
                <a:latin typeface="Futura Hv BT" panose="020B0702020204020204" pitchFamily="34" charset="0"/>
              </a:rPr>
              <a:t>ESAMI DI STATO </a:t>
            </a:r>
            <a:br>
              <a:rPr lang="it-IT" b="1" dirty="0" smtClean="0">
                <a:solidFill>
                  <a:schemeClr val="accent1">
                    <a:lumMod val="75000"/>
                  </a:schemeClr>
                </a:solidFill>
                <a:latin typeface="Futura Hv BT" panose="020B0702020204020204" pitchFamily="34" charset="0"/>
              </a:rPr>
            </a:br>
            <a:r>
              <a:rPr lang="it-IT" b="1" dirty="0" smtClean="0">
                <a:solidFill>
                  <a:schemeClr val="accent1">
                    <a:lumMod val="75000"/>
                  </a:schemeClr>
                </a:solidFill>
                <a:latin typeface="Futura Hv BT" panose="020B0702020204020204" pitchFamily="34" charset="0"/>
              </a:rPr>
              <a:t>2021-22</a:t>
            </a:r>
            <a:endParaRPr lang="it-IT" b="1" dirty="0">
              <a:solidFill>
                <a:schemeClr val="accent1">
                  <a:lumMod val="75000"/>
                </a:schemeClr>
              </a:solidFill>
              <a:latin typeface="Futura Hv BT" panose="020B0702020204020204" pitchFamily="34" charset="0"/>
            </a:endParaRPr>
          </a:p>
        </p:txBody>
      </p:sp>
      <p:sp>
        <p:nvSpPr>
          <p:cNvPr id="3" name="Segnaposto data 2"/>
          <p:cNvSpPr>
            <a:spLocks noGrp="1"/>
          </p:cNvSpPr>
          <p:nvPr>
            <p:ph type="dt" sz="half" idx="10"/>
          </p:nvPr>
        </p:nvSpPr>
        <p:spPr/>
        <p:txBody>
          <a:bodyPr/>
          <a:lstStyle/>
          <a:p>
            <a:fld id="{5459AF7D-CA3B-4CDC-8979-CCB230300CFD}" type="datetime1">
              <a:rPr lang="en-US" smtClean="0"/>
              <a:t>3/25/2022</a:t>
            </a:fld>
            <a:endParaRPr lang="en-US" dirty="0"/>
          </a:p>
        </p:txBody>
      </p:sp>
      <p:sp>
        <p:nvSpPr>
          <p:cNvPr id="4" name="Segnaposto piè di pagina 3"/>
          <p:cNvSpPr>
            <a:spLocks noGrp="1"/>
          </p:cNvSpPr>
          <p:nvPr>
            <p:ph type="ftr" sz="quarter" idx="11"/>
          </p:nvPr>
        </p:nvSpPr>
        <p:spPr/>
        <p:txBody>
          <a:bodyPr/>
          <a:lstStyle/>
          <a:p>
            <a:r>
              <a:rPr lang="en-US" smtClean="0"/>
              <a:t>DS Margherita Manghisi</a:t>
            </a:r>
            <a:endParaRPr lang="en-US" dirty="0"/>
          </a:p>
        </p:txBody>
      </p:sp>
      <p:sp>
        <p:nvSpPr>
          <p:cNvPr id="5" name="Segnaposto numero diapositiva 4"/>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1693512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724538" y="226625"/>
            <a:ext cx="7038392" cy="1042339"/>
          </a:xfrm>
        </p:spPr>
        <p:txBody>
          <a:bodyPr>
            <a:normAutofit fontScale="90000"/>
          </a:bodyPr>
          <a:lstStyle/>
          <a:p>
            <a:r>
              <a:rPr lang="it-IT" dirty="0"/>
              <a:t/>
            </a:r>
            <a:br>
              <a:rPr lang="it-IT" dirty="0"/>
            </a:br>
            <a:r>
              <a:rPr lang="it-IT" dirty="0"/>
              <a:t> </a:t>
            </a:r>
            <a:r>
              <a:rPr lang="it-IT" sz="4400" b="1" dirty="0" smtClean="0">
                <a:solidFill>
                  <a:schemeClr val="accent1">
                    <a:lumMod val="75000"/>
                  </a:schemeClr>
                </a:solidFill>
                <a:latin typeface="Futura Hv BT" panose="020B0702020204020204" pitchFamily="34" charset="0"/>
              </a:rPr>
              <a:t>Credito scolastico</a:t>
            </a: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1259633" y="2341984"/>
            <a:ext cx="6251510" cy="3662265"/>
          </a:xfrm>
        </p:spPr>
        <p:txBody>
          <a:bodyPr>
            <a:normAutofit fontScale="92500" lnSpcReduction="10000"/>
          </a:bodyPr>
          <a:lstStyle/>
          <a:p>
            <a:pPr algn="just"/>
            <a:r>
              <a:rPr lang="it-IT" dirty="0" smtClean="0">
                <a:solidFill>
                  <a:schemeClr val="accent1">
                    <a:lumMod val="75000"/>
                  </a:schemeClr>
                </a:solidFill>
                <a:latin typeface="Futura Hv BT" panose="020B0702020204020204" pitchFamily="34" charset="0"/>
              </a:rPr>
              <a:t>Per il corrente anno scolastico il credito scolastico è attribuito fino a un massimo di </a:t>
            </a:r>
            <a:r>
              <a:rPr lang="it-IT" b="1" dirty="0" smtClean="0">
                <a:solidFill>
                  <a:schemeClr val="accent1">
                    <a:lumMod val="75000"/>
                  </a:schemeClr>
                </a:solidFill>
                <a:latin typeface="Futura Hv BT" panose="020B0702020204020204" pitchFamily="34" charset="0"/>
              </a:rPr>
              <a:t>50 punti</a:t>
            </a:r>
            <a:r>
              <a:rPr lang="it-IT" dirty="0" smtClean="0">
                <a:solidFill>
                  <a:schemeClr val="accent1">
                    <a:lumMod val="75000"/>
                  </a:schemeClr>
                </a:solidFill>
                <a:latin typeface="Futura Hv BT" panose="020B0702020204020204" pitchFamily="34" charset="0"/>
              </a:rPr>
              <a:t>, anziché 40  come previsto dal D. </a:t>
            </a:r>
            <a:r>
              <a:rPr lang="it-IT" dirty="0" err="1" smtClean="0">
                <a:solidFill>
                  <a:schemeClr val="accent1">
                    <a:lumMod val="75000"/>
                  </a:schemeClr>
                </a:solidFill>
                <a:latin typeface="Futura Hv BT" panose="020B0702020204020204" pitchFamily="34" charset="0"/>
              </a:rPr>
              <a:t>lgs</a:t>
            </a:r>
            <a:r>
              <a:rPr lang="it-IT" dirty="0" smtClean="0">
                <a:solidFill>
                  <a:schemeClr val="accent1">
                    <a:lumMod val="75000"/>
                  </a:schemeClr>
                </a:solidFill>
                <a:latin typeface="Futura Hv BT" panose="020B0702020204020204" pitchFamily="34" charset="0"/>
              </a:rPr>
              <a:t> n. 62/2017 </a:t>
            </a:r>
            <a:r>
              <a:rPr lang="it-IT" dirty="0" err="1" smtClean="0">
                <a:solidFill>
                  <a:schemeClr val="accent1">
                    <a:lumMod val="75000"/>
                  </a:schemeClr>
                </a:solidFill>
                <a:latin typeface="Futura Hv BT" panose="020B0702020204020204" pitchFamily="34" charset="0"/>
              </a:rPr>
              <a:t>all</a:t>
            </a:r>
            <a:r>
              <a:rPr lang="it-IT" dirty="0" smtClean="0">
                <a:solidFill>
                  <a:schemeClr val="accent1">
                    <a:lumMod val="75000"/>
                  </a:schemeClr>
                </a:solidFill>
                <a:latin typeface="Futura Hv BT" panose="020B0702020204020204" pitchFamily="34" charset="0"/>
              </a:rPr>
              <a:t>. A. </a:t>
            </a:r>
          </a:p>
          <a:p>
            <a:pPr algn="just"/>
            <a:endParaRPr lang="it-IT" dirty="0" smtClean="0">
              <a:solidFill>
                <a:schemeClr val="accent1">
                  <a:lumMod val="75000"/>
                </a:schemeClr>
              </a:solidFill>
              <a:latin typeface="Futura Hv BT" panose="020B0702020204020204" pitchFamily="34" charset="0"/>
            </a:endParaRPr>
          </a:p>
          <a:p>
            <a:pPr algn="just"/>
            <a:r>
              <a:rPr lang="it-IT" dirty="0" smtClean="0">
                <a:solidFill>
                  <a:schemeClr val="accent1">
                    <a:lumMod val="75000"/>
                  </a:schemeClr>
                </a:solidFill>
                <a:latin typeface="Futura Hv BT" panose="020B0702020204020204" pitchFamily="34" charset="0"/>
              </a:rPr>
              <a:t>In considerazione di ciò occorrerà procedere con la riconversione. Sono i  consigli di </a:t>
            </a:r>
            <a:r>
              <a:rPr lang="it-IT" dirty="0" smtClean="0">
                <a:solidFill>
                  <a:schemeClr val="accent1">
                    <a:lumMod val="75000"/>
                  </a:schemeClr>
                </a:solidFill>
                <a:latin typeface="Futura Hv BT" panose="020B0702020204020204" pitchFamily="34" charset="0"/>
              </a:rPr>
              <a:t>classe che, </a:t>
            </a:r>
            <a:r>
              <a:rPr lang="it-IT" dirty="0" smtClean="0">
                <a:solidFill>
                  <a:schemeClr val="accent1">
                    <a:lumMod val="75000"/>
                  </a:schemeClr>
                </a:solidFill>
                <a:latin typeface="Futura Hv BT" panose="020B0702020204020204" pitchFamily="34" charset="0"/>
              </a:rPr>
              <a:t>in sede di scrutinio, procedono a convertire il suddetto credito in cinquantesimi sulla base della tabella come indicato all’allegato C dell’ordinanza in esame</a:t>
            </a:r>
          </a:p>
        </p:txBody>
      </p:sp>
      <p:pic>
        <p:nvPicPr>
          <p:cNvPr id="4" name="Immagine 3"/>
          <p:cNvPicPr>
            <a:picLocks noChangeAspect="1"/>
          </p:cNvPicPr>
          <p:nvPr/>
        </p:nvPicPr>
        <p:blipFill>
          <a:blip r:embed="rId2"/>
          <a:stretch>
            <a:fillRect/>
          </a:stretch>
        </p:blipFill>
        <p:spPr>
          <a:xfrm>
            <a:off x="8152429" y="1164231"/>
            <a:ext cx="2596437" cy="5427846"/>
          </a:xfrm>
          <a:prstGeom prst="rect">
            <a:avLst/>
          </a:prstGeom>
          <a:gradFill>
            <a:gsLst>
              <a:gs pos="0">
                <a:schemeClr val="bg2">
                  <a:tint val="90000"/>
                  <a:satMod val="92000"/>
                  <a:lumMod val="120000"/>
                </a:schemeClr>
              </a:gs>
              <a:gs pos="73000">
                <a:schemeClr val="accent1">
                  <a:lumMod val="60000"/>
                  <a:lumOff val="40000"/>
                </a:schemeClr>
              </a:gs>
            </a:gsLst>
            <a:path path="circle">
              <a:fillToRect l="50000" t="50000" r="100000" b="100000"/>
            </a:path>
          </a:gradFill>
        </p:spPr>
      </p:pic>
      <p:sp>
        <p:nvSpPr>
          <p:cNvPr id="5" name="Segnaposto data 4"/>
          <p:cNvSpPr>
            <a:spLocks noGrp="1"/>
          </p:cNvSpPr>
          <p:nvPr>
            <p:ph type="dt" sz="half" idx="10"/>
          </p:nvPr>
        </p:nvSpPr>
        <p:spPr/>
        <p:txBody>
          <a:bodyPr/>
          <a:lstStyle/>
          <a:p>
            <a:fld id="{B3C90F69-485B-4193-B5F4-8E314DF8F58A}"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780455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00399" y="235955"/>
            <a:ext cx="8341567" cy="1042339"/>
          </a:xfrm>
        </p:spPr>
        <p:txBody>
          <a:bodyPr>
            <a:normAutofit fontScale="90000"/>
          </a:bodyPr>
          <a:lstStyle/>
          <a:p>
            <a:r>
              <a:rPr lang="it-IT" dirty="0"/>
              <a:t/>
            </a:r>
            <a:br>
              <a:rPr lang="it-IT" dirty="0"/>
            </a:br>
            <a:r>
              <a:rPr lang="it-IT" dirty="0"/>
              <a:t> </a:t>
            </a:r>
            <a:r>
              <a:rPr lang="it-IT" sz="4400" b="1" dirty="0" smtClean="0">
                <a:solidFill>
                  <a:schemeClr val="accent1">
                    <a:lumMod val="75000"/>
                  </a:schemeClr>
                </a:solidFill>
                <a:latin typeface="Futura Hv BT" panose="020B0702020204020204" pitchFamily="34" charset="0"/>
              </a:rPr>
              <a:t>Composizione delle commissioni</a:t>
            </a: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522514" y="1959429"/>
            <a:ext cx="11112759" cy="4226767"/>
          </a:xfrm>
        </p:spPr>
        <p:txBody>
          <a:bodyPr>
            <a:normAutofit/>
          </a:bodyPr>
          <a:lstStyle/>
          <a:p>
            <a:pPr algn="just">
              <a:lnSpc>
                <a:spcPct val="120000"/>
              </a:lnSpc>
            </a:pPr>
            <a:r>
              <a:rPr lang="it-IT" sz="1400" dirty="0" smtClean="0">
                <a:solidFill>
                  <a:schemeClr val="accent1">
                    <a:lumMod val="75000"/>
                  </a:schemeClr>
                </a:solidFill>
                <a:latin typeface="Futura Hv BT" panose="020B0702020204020204" pitchFamily="34" charset="0"/>
              </a:rPr>
              <a:t>Le commissioni d’esame sono costituite da due sottocommissioni, composte ciascuna da sei commissari appartenenti all’istituzione scolastica sede di esame, con </a:t>
            </a:r>
            <a:r>
              <a:rPr lang="it-IT" sz="1400" b="1" dirty="0" smtClean="0">
                <a:solidFill>
                  <a:schemeClr val="accent1">
                    <a:lumMod val="75000"/>
                  </a:schemeClr>
                </a:solidFill>
                <a:latin typeface="Futura Hv BT" panose="020B0702020204020204" pitchFamily="34" charset="0"/>
              </a:rPr>
              <a:t>presidente esterno </a:t>
            </a:r>
            <a:r>
              <a:rPr lang="it-IT" sz="1400" dirty="0" smtClean="0">
                <a:solidFill>
                  <a:schemeClr val="accent1">
                    <a:lumMod val="75000"/>
                  </a:schemeClr>
                </a:solidFill>
                <a:latin typeface="Futura Hv BT" panose="020B0702020204020204" pitchFamily="34" charset="0"/>
              </a:rPr>
              <a:t>unico per le due sottocommissioni. </a:t>
            </a:r>
          </a:p>
          <a:p>
            <a:pPr algn="just">
              <a:lnSpc>
                <a:spcPct val="120000"/>
              </a:lnSpc>
            </a:pPr>
            <a:r>
              <a:rPr lang="it-IT" sz="1400" dirty="0" smtClean="0">
                <a:solidFill>
                  <a:schemeClr val="accent1">
                    <a:lumMod val="75000"/>
                  </a:schemeClr>
                </a:solidFill>
                <a:latin typeface="Futura Hv BT" panose="020B0702020204020204" pitchFamily="34" charset="0"/>
              </a:rPr>
              <a:t>Ancora per quest’anno, quindi, la Commissione continua ad essere tutta interna, fatta eccezione </a:t>
            </a:r>
            <a:r>
              <a:rPr lang="it-IT" sz="1400" b="1" dirty="0" smtClean="0">
                <a:solidFill>
                  <a:schemeClr val="accent1">
                    <a:lumMod val="75000"/>
                  </a:schemeClr>
                </a:solidFill>
                <a:latin typeface="Futura Hv BT" panose="020B0702020204020204" pitchFamily="34" charset="0"/>
              </a:rPr>
              <a:t>per il Presidente</a:t>
            </a:r>
            <a:r>
              <a:rPr lang="it-IT" sz="1400" dirty="0" smtClean="0">
                <a:solidFill>
                  <a:schemeClr val="accent1">
                    <a:lumMod val="75000"/>
                  </a:schemeClr>
                </a:solidFill>
                <a:latin typeface="Futura Hv BT" panose="020B0702020204020204" pitchFamily="34" charset="0"/>
              </a:rPr>
              <a:t>.</a:t>
            </a:r>
          </a:p>
          <a:p>
            <a:pPr algn="just">
              <a:lnSpc>
                <a:spcPct val="120000"/>
              </a:lnSpc>
            </a:pPr>
            <a:r>
              <a:rPr lang="it-IT" sz="1400" dirty="0" smtClean="0">
                <a:solidFill>
                  <a:schemeClr val="accent1">
                    <a:lumMod val="75000"/>
                  </a:schemeClr>
                </a:solidFill>
                <a:latin typeface="Futura Hv BT" panose="020B0702020204020204" pitchFamily="34" charset="0"/>
              </a:rPr>
              <a:t>I commissari sono designati dai competenti consigli di classe nel rispetto dei seguenti criteri:</a:t>
            </a:r>
          </a:p>
          <a:p>
            <a:pPr marL="342900" indent="-342900" algn="just">
              <a:lnSpc>
                <a:spcPct val="120000"/>
              </a:lnSpc>
              <a:buFont typeface="Garamond" panose="02020404030301010803" pitchFamily="18" charset="0"/>
              <a:buChar char="-"/>
            </a:pPr>
            <a:r>
              <a:rPr lang="it-IT" sz="1400" dirty="0" smtClean="0">
                <a:solidFill>
                  <a:schemeClr val="accent1">
                    <a:lumMod val="75000"/>
                  </a:schemeClr>
                </a:solidFill>
                <a:latin typeface="Futura Hv BT" panose="020B0702020204020204" pitchFamily="34" charset="0"/>
              </a:rPr>
              <a:t>i commissari sono designati tra i docenti appartenenti al consiglio di classe, titolari dell’insegnamento, sia a tempo indeterminato che a tempo determinato.</a:t>
            </a:r>
          </a:p>
          <a:p>
            <a:pPr marL="342900" indent="-342900" algn="just">
              <a:lnSpc>
                <a:spcPct val="120000"/>
              </a:lnSpc>
              <a:buFontTx/>
              <a:buChar char="-"/>
            </a:pPr>
            <a:r>
              <a:rPr lang="it-IT" sz="1400" dirty="0" smtClean="0">
                <a:solidFill>
                  <a:schemeClr val="accent1">
                    <a:lumMod val="75000"/>
                  </a:schemeClr>
                </a:solidFill>
                <a:latin typeface="Futura Hv BT" panose="020B0702020204020204" pitchFamily="34" charset="0"/>
              </a:rPr>
              <a:t>Può essere designato come commissario un docente la cui classe di concorso sia diversa da quella prevista dal quadro orario ordinamentale per la disciplina selezionata, purché insegni la disciplina stessa nella classe terminale di riferimento.</a:t>
            </a:r>
          </a:p>
          <a:p>
            <a:pPr marL="342900" indent="-342900" algn="just">
              <a:lnSpc>
                <a:spcPct val="120000"/>
              </a:lnSpc>
              <a:buFontTx/>
              <a:buChar char="-"/>
            </a:pPr>
            <a:r>
              <a:rPr lang="it-IT" sz="1400" dirty="0" smtClean="0">
                <a:solidFill>
                  <a:schemeClr val="accent1">
                    <a:lumMod val="75000"/>
                  </a:schemeClr>
                </a:solidFill>
                <a:latin typeface="Futura Hv BT" panose="020B0702020204020204" pitchFamily="34" charset="0"/>
              </a:rPr>
              <a:t>Non sono inoltre designabili commissari per la disciplina Educazione civica, stante la natura trasversale dell’insegnamento.;</a:t>
            </a:r>
          </a:p>
          <a:p>
            <a:pPr marL="342900" indent="-342900" algn="just">
              <a:lnSpc>
                <a:spcPct val="120000"/>
              </a:lnSpc>
              <a:buFontTx/>
              <a:buChar char="-"/>
            </a:pPr>
            <a:r>
              <a:rPr lang="it-IT" sz="1400" dirty="0" smtClean="0">
                <a:solidFill>
                  <a:schemeClr val="accent1">
                    <a:lumMod val="75000"/>
                  </a:schemeClr>
                </a:solidFill>
                <a:latin typeface="Futura Hv BT" panose="020B0702020204020204" pitchFamily="34" charset="0"/>
              </a:rPr>
              <a:t>I commissari sono individuati nel rispetto dell’equilibrio tra le discipline. In ogni caso, </a:t>
            </a:r>
            <a:r>
              <a:rPr lang="it-IT" sz="1400" b="1" dirty="0" smtClean="0">
                <a:solidFill>
                  <a:schemeClr val="accent1">
                    <a:lumMod val="75000"/>
                  </a:schemeClr>
                </a:solidFill>
                <a:latin typeface="Futura Hv BT" panose="020B0702020204020204" pitchFamily="34" charset="0"/>
              </a:rPr>
              <a:t>è assicurata la presenza del commissario di italiano nonché del commissario della disciplina di indirizzo oggetto della seconda prova</a:t>
            </a:r>
            <a:r>
              <a:rPr lang="it-IT" sz="1400" dirty="0" smtClean="0">
                <a:solidFill>
                  <a:schemeClr val="accent1">
                    <a:lumMod val="75000"/>
                  </a:schemeClr>
                </a:solidFill>
                <a:latin typeface="Futura Hv BT" panose="020B0702020204020204" pitchFamily="34" charset="0"/>
              </a:rPr>
              <a:t>.</a:t>
            </a:r>
          </a:p>
        </p:txBody>
      </p:sp>
      <p:sp>
        <p:nvSpPr>
          <p:cNvPr id="4" name="Segnaposto data 3"/>
          <p:cNvSpPr>
            <a:spLocks noGrp="1"/>
          </p:cNvSpPr>
          <p:nvPr>
            <p:ph type="dt" sz="half" idx="10"/>
          </p:nvPr>
        </p:nvSpPr>
        <p:spPr/>
        <p:txBody>
          <a:bodyPr/>
          <a:lstStyle/>
          <a:p>
            <a:fld id="{7B591789-F040-44C4-8367-AC2FB56EC0E5}"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148624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144415" y="553195"/>
            <a:ext cx="8612155" cy="1042339"/>
          </a:xfrm>
        </p:spPr>
        <p:txBody>
          <a:bodyPr>
            <a:normAutofit fontScale="90000"/>
          </a:bodyPr>
          <a:lstStyle/>
          <a:p>
            <a:r>
              <a:rPr lang="it-IT" dirty="0"/>
              <a:t/>
            </a:r>
            <a:br>
              <a:rPr lang="it-IT" dirty="0"/>
            </a:br>
            <a:r>
              <a:rPr lang="it-IT" sz="4400" dirty="0" smtClean="0">
                <a:solidFill>
                  <a:schemeClr val="accent1">
                    <a:lumMod val="75000"/>
                  </a:schemeClr>
                </a:solidFill>
              </a:rPr>
              <a:t/>
            </a:r>
            <a:br>
              <a:rPr lang="it-IT" sz="4400" dirty="0" smtClean="0">
                <a:solidFill>
                  <a:schemeClr val="accent1">
                    <a:lumMod val="75000"/>
                  </a:schemeClr>
                </a:solidFill>
              </a:rPr>
            </a:br>
            <a:r>
              <a:rPr lang="it-IT" sz="4400" dirty="0" smtClean="0">
                <a:solidFill>
                  <a:schemeClr val="accent1">
                    <a:lumMod val="75000"/>
                  </a:schemeClr>
                </a:solidFill>
              </a:rPr>
              <a:t/>
            </a:r>
            <a:br>
              <a:rPr lang="it-IT" sz="4400" dirty="0" smtClean="0">
                <a:solidFill>
                  <a:schemeClr val="accent1">
                    <a:lumMod val="75000"/>
                  </a:schemeClr>
                </a:solidFill>
              </a:rPr>
            </a:br>
            <a:r>
              <a:rPr lang="it-IT" sz="4400" dirty="0">
                <a:solidFill>
                  <a:schemeClr val="accent1">
                    <a:lumMod val="75000"/>
                  </a:schemeClr>
                </a:solidFill>
              </a:rPr>
              <a:t/>
            </a:r>
            <a:br>
              <a:rPr lang="it-IT" sz="4400" dirty="0">
                <a:solidFill>
                  <a:schemeClr val="accent1">
                    <a:lumMod val="75000"/>
                  </a:schemeClr>
                </a:solidFill>
              </a:rPr>
            </a:br>
            <a:r>
              <a:rPr lang="it-IT" sz="4400" dirty="0" smtClean="0">
                <a:solidFill>
                  <a:schemeClr val="accent1">
                    <a:lumMod val="75000"/>
                  </a:schemeClr>
                </a:solidFill>
              </a:rPr>
              <a:t/>
            </a:r>
            <a:br>
              <a:rPr lang="it-IT" sz="4400" dirty="0" smtClean="0">
                <a:solidFill>
                  <a:schemeClr val="accent1">
                    <a:lumMod val="75000"/>
                  </a:schemeClr>
                </a:solidFill>
              </a:rPr>
            </a:br>
            <a:r>
              <a:rPr lang="it-IT" sz="4400" dirty="0" smtClean="0">
                <a:solidFill>
                  <a:schemeClr val="accent1">
                    <a:lumMod val="75000"/>
                  </a:schemeClr>
                </a:solidFill>
                <a:latin typeface="Futura Hv BT" panose="020B0702020204020204" pitchFamily="34" charset="0"/>
              </a:rPr>
              <a:t>Articolazione dei lavori</a:t>
            </a:r>
            <a:br>
              <a:rPr lang="it-IT" sz="4400" dirty="0" smtClean="0">
                <a:solidFill>
                  <a:schemeClr val="accent1">
                    <a:lumMod val="75000"/>
                  </a:schemeClr>
                </a:solidFill>
                <a:latin typeface="Futura Hv BT" panose="020B0702020204020204" pitchFamily="34" charset="0"/>
              </a:rPr>
            </a:br>
            <a:r>
              <a:rPr lang="it-IT" sz="4400" dirty="0" smtClean="0">
                <a:solidFill>
                  <a:schemeClr val="accent1">
                    <a:lumMod val="75000"/>
                  </a:schemeClr>
                </a:solidFill>
                <a:latin typeface="Futura Hv BT" panose="020B0702020204020204" pitchFamily="34" charset="0"/>
              </a:rPr>
              <a:t>prove di esame: prima prova</a:t>
            </a: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671804" y="2341984"/>
            <a:ext cx="10814179" cy="3662265"/>
          </a:xfrm>
        </p:spPr>
        <p:txBody>
          <a:bodyPr>
            <a:normAutofit/>
          </a:bodyPr>
          <a:lstStyle/>
          <a:p>
            <a:pPr algn="l"/>
            <a:r>
              <a:rPr lang="it-IT" dirty="0" smtClean="0">
                <a:solidFill>
                  <a:schemeClr val="accent1">
                    <a:lumMod val="75000"/>
                  </a:schemeClr>
                </a:solidFill>
                <a:latin typeface="Futura Hv BT" panose="020B0702020204020204" pitchFamily="34" charset="0"/>
              </a:rPr>
              <a:t>Le prove d’esame di cui all’articolo 17 del d. </a:t>
            </a:r>
            <a:r>
              <a:rPr lang="it-IT" dirty="0" err="1" smtClean="0">
                <a:solidFill>
                  <a:schemeClr val="accent1">
                    <a:lumMod val="75000"/>
                  </a:schemeClr>
                </a:solidFill>
                <a:latin typeface="Futura Hv BT" panose="020B0702020204020204" pitchFamily="34" charset="0"/>
              </a:rPr>
              <a:t>lgs</a:t>
            </a:r>
            <a:r>
              <a:rPr lang="it-IT" dirty="0" smtClean="0">
                <a:solidFill>
                  <a:schemeClr val="accent1">
                    <a:lumMod val="75000"/>
                  </a:schemeClr>
                </a:solidFill>
                <a:latin typeface="Futura Hv BT" panose="020B0702020204020204" pitchFamily="34" charset="0"/>
              </a:rPr>
              <a:t> 62/2017 sono sostituite da:</a:t>
            </a:r>
          </a:p>
          <a:p>
            <a:pPr algn="l"/>
            <a:r>
              <a:rPr lang="it-IT" dirty="0" smtClean="0">
                <a:solidFill>
                  <a:schemeClr val="accent1">
                    <a:lumMod val="75000"/>
                  </a:schemeClr>
                </a:solidFill>
                <a:latin typeface="Futura Hv BT" panose="020B0702020204020204" pitchFamily="34" charset="0"/>
              </a:rPr>
              <a:t>- una prima prova scritta nazionale di lingua italiana ( durata 6 ore);</a:t>
            </a:r>
          </a:p>
          <a:p>
            <a:pPr algn="l"/>
            <a:r>
              <a:rPr lang="it-IT" dirty="0" smtClean="0">
                <a:solidFill>
                  <a:schemeClr val="accent1">
                    <a:lumMod val="75000"/>
                  </a:schemeClr>
                </a:solidFill>
                <a:latin typeface="Futura Hv BT" panose="020B0702020204020204" pitchFamily="34" charset="0"/>
              </a:rPr>
              <a:t>- una seconda prova scritta sulla disciplina di cui all’ allegato, B/3, all’OM 65/202 ( durata in relazione a quanto previsto dal DM 769/2018) .</a:t>
            </a:r>
          </a:p>
          <a:p>
            <a:pPr algn="l"/>
            <a:r>
              <a:rPr lang="it-IT" dirty="0" smtClean="0">
                <a:solidFill>
                  <a:schemeClr val="accent1">
                    <a:lumMod val="75000"/>
                  </a:schemeClr>
                </a:solidFill>
                <a:latin typeface="Futura Hv BT" panose="020B0702020204020204" pitchFamily="34" charset="0"/>
              </a:rPr>
              <a:t>La prima prova sarà inviata dal Ministero con il sistema già noto dei plichi informatici.</a:t>
            </a:r>
          </a:p>
        </p:txBody>
      </p:sp>
      <p:sp>
        <p:nvSpPr>
          <p:cNvPr id="4" name="Segnaposto data 3"/>
          <p:cNvSpPr>
            <a:spLocks noGrp="1"/>
          </p:cNvSpPr>
          <p:nvPr>
            <p:ph type="dt" sz="half" idx="10"/>
          </p:nvPr>
        </p:nvSpPr>
        <p:spPr/>
        <p:txBody>
          <a:bodyPr/>
          <a:lstStyle/>
          <a:p>
            <a:fld id="{1BFF99E5-2F57-4A72-9C5D-5C01E382651D}"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961495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060441" y="-521170"/>
            <a:ext cx="8612155" cy="1042339"/>
          </a:xfrm>
        </p:spPr>
        <p:txBody>
          <a:bodyPr anchor="ctr">
            <a:normAutofit fontScale="90000"/>
          </a:bodyPr>
          <a:lstStyle/>
          <a:p>
            <a:pPr>
              <a:lnSpc>
                <a:spcPct val="100000"/>
              </a:lnSpc>
            </a:pPr>
            <a:r>
              <a:rPr lang="it-IT" dirty="0"/>
              <a:t/>
            </a:r>
            <a:br>
              <a:rPr lang="it-IT" dirty="0"/>
            </a:br>
            <a:r>
              <a:rPr lang="it-IT" dirty="0"/>
              <a:t> </a:t>
            </a:r>
            <a:r>
              <a:rPr lang="it-IT" dirty="0" smtClean="0"/>
              <a:t/>
            </a:r>
            <a:br>
              <a:rPr lang="it-IT" dirty="0" smtClean="0"/>
            </a:br>
            <a:r>
              <a:rPr lang="it-IT" dirty="0"/>
              <a:t/>
            </a:r>
            <a:br>
              <a:rPr lang="it-IT" dirty="0"/>
            </a:br>
            <a:r>
              <a:rPr lang="it-IT" sz="4400" dirty="0" smtClean="0">
                <a:solidFill>
                  <a:schemeClr val="accent1">
                    <a:lumMod val="75000"/>
                  </a:schemeClr>
                </a:solidFill>
                <a:latin typeface="Futura Hv BT" panose="020B0702020204020204" pitchFamily="34" charset="0"/>
              </a:rPr>
              <a:t>Articolazione dei lavori </a:t>
            </a:r>
            <a:br>
              <a:rPr lang="it-IT" sz="4400" dirty="0" smtClean="0">
                <a:solidFill>
                  <a:schemeClr val="accent1">
                    <a:lumMod val="75000"/>
                  </a:schemeClr>
                </a:solidFill>
                <a:latin typeface="Futura Hv BT" panose="020B0702020204020204" pitchFamily="34" charset="0"/>
              </a:rPr>
            </a:br>
            <a:r>
              <a:rPr lang="it-IT" sz="4400" dirty="0" smtClean="0">
                <a:solidFill>
                  <a:schemeClr val="accent1">
                    <a:lumMod val="75000"/>
                  </a:schemeClr>
                </a:solidFill>
                <a:latin typeface="Futura Hv BT" panose="020B0702020204020204" pitchFamily="34" charset="0"/>
              </a:rPr>
              <a:t>prove di esame: seconda prova</a:t>
            </a:r>
            <a:br>
              <a:rPr lang="it-IT" sz="4400" dirty="0" smtClean="0">
                <a:solidFill>
                  <a:schemeClr val="accent1">
                    <a:lumMod val="75000"/>
                  </a:schemeClr>
                </a:solidFill>
                <a:latin typeface="Futura Hv BT" panose="020B0702020204020204" pitchFamily="34" charset="0"/>
              </a:rPr>
            </a:b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541176" y="1959429"/>
            <a:ext cx="11224726" cy="3662265"/>
          </a:xfrm>
        </p:spPr>
        <p:txBody>
          <a:bodyPr>
            <a:noAutofit/>
          </a:bodyPr>
          <a:lstStyle/>
          <a:p>
            <a:pPr algn="just">
              <a:lnSpc>
                <a:spcPct val="120000"/>
              </a:lnSpc>
            </a:pPr>
            <a:r>
              <a:rPr lang="it-IT" sz="2000" dirty="0" smtClean="0">
                <a:solidFill>
                  <a:schemeClr val="accent1">
                    <a:lumMod val="75000"/>
                  </a:schemeClr>
                </a:solidFill>
                <a:latin typeface="Futura Hv BT" panose="020B0702020204020204" pitchFamily="34" charset="0"/>
              </a:rPr>
              <a:t>La seconda prova, per il corrente anno scolastico, è predisposta dai docenti titolari della disciplina oggetto della seconda prova, di tutte le sottocommissioni operanti nella scuola.</a:t>
            </a:r>
          </a:p>
          <a:p>
            <a:pPr algn="just">
              <a:lnSpc>
                <a:spcPct val="120000"/>
              </a:lnSpc>
            </a:pPr>
            <a:r>
              <a:rPr lang="it-IT" sz="2000" dirty="0" smtClean="0">
                <a:solidFill>
                  <a:schemeClr val="accent1">
                    <a:lumMod val="75000"/>
                  </a:schemeClr>
                </a:solidFill>
                <a:latin typeface="Futura Hv BT" panose="020B0702020204020204" pitchFamily="34" charset="0"/>
              </a:rPr>
              <a:t>Entro il 22 giugno saranno elaborate tre proposte di tracce, sulla base delle informazioni contenute nei documenti del consiglio di classe di tutte le classi coinvolte.</a:t>
            </a:r>
          </a:p>
          <a:p>
            <a:pPr algn="just">
              <a:lnSpc>
                <a:spcPct val="120000"/>
              </a:lnSpc>
            </a:pPr>
            <a:r>
              <a:rPr lang="it-IT" sz="2000" dirty="0" smtClean="0">
                <a:solidFill>
                  <a:schemeClr val="accent1">
                    <a:lumMod val="75000"/>
                  </a:schemeClr>
                </a:solidFill>
                <a:latin typeface="Futura Hv BT" panose="020B0702020204020204" pitchFamily="34" charset="0"/>
              </a:rPr>
              <a:t>Tra tali proposte viene sorteggiata, il giorno dello svolgimento della seconda prova scritta, la traccia che verrà svolta in tutte le classi coinvolte. </a:t>
            </a:r>
          </a:p>
          <a:p>
            <a:pPr algn="just">
              <a:lnSpc>
                <a:spcPct val="120000"/>
              </a:lnSpc>
            </a:pPr>
            <a:r>
              <a:rPr lang="it-IT" sz="2000" dirty="0" smtClean="0">
                <a:solidFill>
                  <a:schemeClr val="accent1">
                    <a:lumMod val="75000"/>
                  </a:schemeClr>
                </a:solidFill>
                <a:latin typeface="Futura Hv BT" panose="020B0702020204020204" pitchFamily="34" charset="0"/>
              </a:rPr>
              <a:t>I quadri di riferimento della prova sono quelli al DM n. 769 del 2018. I dettagli sullo svolgimento della 2^ prova scritta sono contenuti nell’art. 20 dell’O.M. 65/2022</a:t>
            </a:r>
          </a:p>
          <a:p>
            <a:pPr algn="l">
              <a:lnSpc>
                <a:spcPct val="120000"/>
              </a:lnSpc>
            </a:pPr>
            <a:r>
              <a:rPr lang="it-IT" sz="2000" dirty="0" smtClean="0">
                <a:solidFill>
                  <a:schemeClr val="accent1">
                    <a:lumMod val="75000"/>
                  </a:schemeClr>
                </a:solidFill>
                <a:latin typeface="Futura Hv BT" panose="020B0702020204020204" pitchFamily="34" charset="0"/>
              </a:rPr>
              <a:t>Le prove di esame si completano con un colloquio</a:t>
            </a:r>
            <a:r>
              <a:rPr lang="it-IT" sz="2200" dirty="0" smtClean="0">
                <a:solidFill>
                  <a:schemeClr val="accent1">
                    <a:lumMod val="75000"/>
                  </a:schemeClr>
                </a:solidFill>
                <a:latin typeface="Futura Hv BT" panose="020B0702020204020204" pitchFamily="34" charset="0"/>
              </a:rPr>
              <a:t>.</a:t>
            </a:r>
          </a:p>
        </p:txBody>
      </p:sp>
      <p:sp>
        <p:nvSpPr>
          <p:cNvPr id="4" name="Segnaposto data 3"/>
          <p:cNvSpPr>
            <a:spLocks noGrp="1"/>
          </p:cNvSpPr>
          <p:nvPr>
            <p:ph type="dt" sz="half" idx="10"/>
          </p:nvPr>
        </p:nvSpPr>
        <p:spPr/>
        <p:txBody>
          <a:bodyPr/>
          <a:lstStyle/>
          <a:p>
            <a:fld id="{E49CE90C-F808-4373-B51A-F4D3B4BB0407}"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275078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948473" y="-90619"/>
            <a:ext cx="8612155" cy="1042339"/>
          </a:xfrm>
        </p:spPr>
        <p:txBody>
          <a:bodyPr anchor="ctr">
            <a:normAutofit fontScale="90000"/>
          </a:bodyPr>
          <a:lstStyle/>
          <a:p>
            <a:pPr>
              <a:lnSpc>
                <a:spcPct val="100000"/>
              </a:lnSpc>
            </a:pPr>
            <a:r>
              <a:rPr lang="it-IT" dirty="0"/>
              <a:t/>
            </a:r>
            <a:br>
              <a:rPr lang="it-IT" dirty="0"/>
            </a:br>
            <a:r>
              <a:rPr lang="it-IT" dirty="0"/>
              <a:t> </a:t>
            </a:r>
            <a:r>
              <a:rPr lang="it-IT" dirty="0" smtClean="0"/>
              <a:t/>
            </a:r>
            <a:br>
              <a:rPr lang="it-IT" dirty="0" smtClean="0"/>
            </a:br>
            <a:r>
              <a:rPr lang="it-IT" sz="4400" dirty="0">
                <a:solidFill>
                  <a:schemeClr val="accent1">
                    <a:lumMod val="75000"/>
                  </a:schemeClr>
                </a:solidFill>
                <a:latin typeface="Futura Hv BT" panose="020B0702020204020204" pitchFamily="34" charset="0"/>
              </a:rPr>
              <a:t>Valutazione delle prove scritte</a:t>
            </a:r>
            <a:r>
              <a:rPr lang="it-IT" dirty="0"/>
              <a:t/>
            </a:r>
            <a:br>
              <a:rPr lang="it-IT" dirty="0"/>
            </a:br>
            <a:r>
              <a:rPr lang="it-IT" sz="4400" dirty="0" smtClean="0">
                <a:solidFill>
                  <a:schemeClr val="accent1">
                    <a:lumMod val="75000"/>
                  </a:schemeClr>
                </a:solidFill>
              </a:rPr>
              <a:t/>
            </a:r>
            <a:br>
              <a:rPr lang="it-IT" sz="4400" dirty="0" smtClean="0">
                <a:solidFill>
                  <a:schemeClr val="accent1">
                    <a:lumMod val="75000"/>
                  </a:schemeClr>
                </a:solidFill>
              </a:rPr>
            </a:br>
            <a:endParaRPr lang="it-IT" sz="4400" dirty="0">
              <a:solidFill>
                <a:schemeClr val="accent1">
                  <a:lumMod val="75000"/>
                </a:schemeClr>
              </a:solidFill>
            </a:endParaRPr>
          </a:p>
        </p:txBody>
      </p:sp>
      <p:sp>
        <p:nvSpPr>
          <p:cNvPr id="3" name="Sottotitolo 2"/>
          <p:cNvSpPr>
            <a:spLocks noGrp="1"/>
          </p:cNvSpPr>
          <p:nvPr>
            <p:ph type="subTitle" idx="1"/>
          </p:nvPr>
        </p:nvSpPr>
        <p:spPr>
          <a:xfrm>
            <a:off x="1062135" y="2605277"/>
            <a:ext cx="10291665" cy="3662265"/>
          </a:xfrm>
        </p:spPr>
        <p:txBody>
          <a:bodyPr>
            <a:normAutofit/>
          </a:bodyPr>
          <a:lstStyle/>
          <a:p>
            <a:pPr algn="just"/>
            <a:r>
              <a:rPr lang="it-IT" dirty="0" smtClean="0">
                <a:solidFill>
                  <a:schemeClr val="accent1">
                    <a:lumMod val="75000"/>
                  </a:schemeClr>
                </a:solidFill>
                <a:latin typeface="Futura Hv BT" panose="020B0702020204020204" pitchFamily="34" charset="0"/>
              </a:rPr>
              <a:t>Per il corrente anno scolastico, è stato attribuito un diverso peso alle due prove scritte: la 1^ prova sarà valutata sino ad un </a:t>
            </a:r>
            <a:r>
              <a:rPr lang="it-IT" dirty="0" err="1" smtClean="0">
                <a:solidFill>
                  <a:schemeClr val="accent1">
                    <a:lumMod val="75000"/>
                  </a:schemeClr>
                </a:solidFill>
                <a:latin typeface="Futura Hv BT" panose="020B0702020204020204" pitchFamily="34" charset="0"/>
              </a:rPr>
              <a:t>max</a:t>
            </a:r>
            <a:r>
              <a:rPr lang="it-IT" dirty="0" smtClean="0">
                <a:solidFill>
                  <a:schemeClr val="accent1">
                    <a:lumMod val="75000"/>
                  </a:schemeClr>
                </a:solidFill>
                <a:latin typeface="Futura Hv BT" panose="020B0702020204020204" pitchFamily="34" charset="0"/>
              </a:rPr>
              <a:t> di 15 punti; la 2^ prova sarà valutata sino ad un </a:t>
            </a:r>
            <a:r>
              <a:rPr lang="it-IT" dirty="0" err="1" smtClean="0">
                <a:solidFill>
                  <a:schemeClr val="accent1">
                    <a:lumMod val="75000"/>
                  </a:schemeClr>
                </a:solidFill>
                <a:latin typeface="Futura Hv BT" panose="020B0702020204020204" pitchFamily="34" charset="0"/>
              </a:rPr>
              <a:t>max</a:t>
            </a:r>
            <a:r>
              <a:rPr lang="it-IT" dirty="0" smtClean="0">
                <a:solidFill>
                  <a:schemeClr val="accent1">
                    <a:lumMod val="75000"/>
                  </a:schemeClr>
                </a:solidFill>
                <a:latin typeface="Futura Hv BT" panose="020B0702020204020204" pitchFamily="34" charset="0"/>
              </a:rPr>
              <a:t> d. 10 punti ( totale delle prove scritte = 25 punti).</a:t>
            </a:r>
          </a:p>
        </p:txBody>
      </p:sp>
      <p:sp>
        <p:nvSpPr>
          <p:cNvPr id="4" name="Segnaposto data 3"/>
          <p:cNvSpPr>
            <a:spLocks noGrp="1"/>
          </p:cNvSpPr>
          <p:nvPr>
            <p:ph type="dt" sz="half" idx="10"/>
          </p:nvPr>
        </p:nvSpPr>
        <p:spPr/>
        <p:txBody>
          <a:bodyPr/>
          <a:lstStyle/>
          <a:p>
            <a:fld id="{2D313CCC-63DC-40C8-9791-CD6D484E7768}"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595762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24334" y="0"/>
            <a:ext cx="8612155" cy="1042339"/>
          </a:xfrm>
        </p:spPr>
        <p:txBody>
          <a:bodyPr anchor="ctr">
            <a:normAutofit fontScale="90000"/>
          </a:bodyPr>
          <a:lstStyle/>
          <a:p>
            <a:pPr>
              <a:lnSpc>
                <a:spcPct val="100000"/>
              </a:lnSpc>
            </a:pPr>
            <a:r>
              <a:rPr lang="it-IT" dirty="0"/>
              <a:t/>
            </a:r>
            <a:br>
              <a:rPr lang="it-IT" dirty="0"/>
            </a:br>
            <a:r>
              <a:rPr lang="it-IT" dirty="0"/>
              <a:t> </a:t>
            </a:r>
            <a:r>
              <a:rPr lang="it-IT" dirty="0" smtClean="0"/>
              <a:t/>
            </a:r>
            <a:br>
              <a:rPr lang="it-IT" dirty="0" smtClean="0"/>
            </a:br>
            <a:r>
              <a:rPr lang="it-IT" sz="4400" b="1" dirty="0">
                <a:solidFill>
                  <a:schemeClr val="accent1">
                    <a:lumMod val="75000"/>
                  </a:schemeClr>
                </a:solidFill>
                <a:latin typeface="Futura Hv BT" panose="020B0702020204020204" pitchFamily="34" charset="0"/>
              </a:rPr>
              <a:t>Valutazione delle prove scritte</a:t>
            </a:r>
            <a:r>
              <a:rPr lang="it-IT" dirty="0"/>
              <a:t/>
            </a:r>
            <a:br>
              <a:rPr lang="it-IT" dirty="0"/>
            </a:br>
            <a:r>
              <a:rPr lang="it-IT" sz="4400" dirty="0" smtClean="0">
                <a:solidFill>
                  <a:schemeClr val="accent1">
                    <a:lumMod val="75000"/>
                  </a:schemeClr>
                </a:solidFill>
              </a:rPr>
              <a:t/>
            </a:r>
            <a:br>
              <a:rPr lang="it-IT" sz="4400" dirty="0" smtClean="0">
                <a:solidFill>
                  <a:schemeClr val="accent1">
                    <a:lumMod val="75000"/>
                  </a:schemeClr>
                </a:solidFill>
              </a:rPr>
            </a:br>
            <a:endParaRPr lang="it-IT" sz="4400" dirty="0">
              <a:solidFill>
                <a:schemeClr val="accent1">
                  <a:lumMod val="75000"/>
                </a:schemeClr>
              </a:solidFill>
            </a:endParaRPr>
          </a:p>
        </p:txBody>
      </p:sp>
      <p:sp>
        <p:nvSpPr>
          <p:cNvPr id="3" name="Sottotitolo 2"/>
          <p:cNvSpPr>
            <a:spLocks noGrp="1"/>
          </p:cNvSpPr>
          <p:nvPr>
            <p:ph type="subTitle" idx="1"/>
          </p:nvPr>
        </p:nvSpPr>
        <p:spPr>
          <a:xfrm>
            <a:off x="774442" y="1950099"/>
            <a:ext cx="5122506" cy="3662265"/>
          </a:xfrm>
        </p:spPr>
        <p:txBody>
          <a:bodyPr>
            <a:normAutofit fontScale="92500" lnSpcReduction="20000"/>
          </a:bodyPr>
          <a:lstStyle/>
          <a:p>
            <a:pPr algn="just"/>
            <a:r>
              <a:rPr lang="it-IT" dirty="0" smtClean="0">
                <a:solidFill>
                  <a:schemeClr val="accent1">
                    <a:lumMod val="75000"/>
                  </a:schemeClr>
                </a:solidFill>
                <a:latin typeface="Futura Hv BT" panose="020B0702020204020204" pitchFamily="34" charset="0"/>
              </a:rPr>
              <a:t>Il punteggio per la prima prova è attribuito dall’intera sottocommissione, compreso il presidente, secondo le griglie di valutazione elaborate dalla commissione ai sensi del quadro di riferimento allegato al </a:t>
            </a:r>
            <a:r>
              <a:rPr lang="it-IT" dirty="0" err="1" smtClean="0">
                <a:solidFill>
                  <a:schemeClr val="accent1">
                    <a:lumMod val="75000"/>
                  </a:schemeClr>
                </a:solidFill>
                <a:latin typeface="Futura Hv BT" panose="020B0702020204020204" pitchFamily="34" charset="0"/>
              </a:rPr>
              <a:t>d.m.</a:t>
            </a:r>
            <a:r>
              <a:rPr lang="it-IT" dirty="0" smtClean="0">
                <a:solidFill>
                  <a:schemeClr val="accent1">
                    <a:lumMod val="75000"/>
                  </a:schemeClr>
                </a:solidFill>
                <a:latin typeface="Futura Hv BT" panose="020B0702020204020204" pitchFamily="34" charset="0"/>
              </a:rPr>
              <a:t> 1095 del 21 novembre 2019. </a:t>
            </a:r>
          </a:p>
          <a:p>
            <a:pPr algn="just"/>
            <a:r>
              <a:rPr lang="it-IT" dirty="0" smtClean="0">
                <a:solidFill>
                  <a:schemeClr val="accent1">
                    <a:lumMod val="75000"/>
                  </a:schemeClr>
                </a:solidFill>
                <a:latin typeface="Futura Hv BT" panose="020B0702020204020204" pitchFamily="34" charset="0"/>
              </a:rPr>
              <a:t>Il punteggio  ottenuto secondo gli indicatori della griglia, deve essere rapportato a 15 e non a 20 come invece indicato nell’allegato al DM del 21/11/2019. </a:t>
            </a:r>
          </a:p>
        </p:txBody>
      </p:sp>
      <p:pic>
        <p:nvPicPr>
          <p:cNvPr id="4" name="Immagine 3"/>
          <p:cNvPicPr>
            <a:picLocks noChangeAspect="1"/>
          </p:cNvPicPr>
          <p:nvPr/>
        </p:nvPicPr>
        <p:blipFill>
          <a:blip r:embed="rId2"/>
          <a:stretch>
            <a:fillRect/>
          </a:stretch>
        </p:blipFill>
        <p:spPr>
          <a:xfrm>
            <a:off x="7202454" y="1383458"/>
            <a:ext cx="2492052" cy="4942242"/>
          </a:xfrm>
          <a:prstGeom prst="rect">
            <a:avLst/>
          </a:prstGeom>
        </p:spPr>
      </p:pic>
      <p:sp>
        <p:nvSpPr>
          <p:cNvPr id="5" name="Segnaposto data 4"/>
          <p:cNvSpPr>
            <a:spLocks noGrp="1"/>
          </p:cNvSpPr>
          <p:nvPr>
            <p:ph type="dt" sz="half" idx="10"/>
          </p:nvPr>
        </p:nvSpPr>
        <p:spPr/>
        <p:txBody>
          <a:bodyPr/>
          <a:lstStyle/>
          <a:p>
            <a:fld id="{9CDD2206-2E49-4939-8B79-2E83287A66E2}"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577752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05673" y="86664"/>
            <a:ext cx="8612155" cy="1042339"/>
          </a:xfrm>
        </p:spPr>
        <p:txBody>
          <a:bodyPr anchor="ctr">
            <a:normAutofit fontScale="90000"/>
          </a:bodyPr>
          <a:lstStyle/>
          <a:p>
            <a:pPr>
              <a:lnSpc>
                <a:spcPct val="100000"/>
              </a:lnSpc>
            </a:pPr>
            <a:r>
              <a:rPr lang="it-IT" dirty="0"/>
              <a:t/>
            </a:r>
            <a:br>
              <a:rPr lang="it-IT" dirty="0"/>
            </a:br>
            <a:r>
              <a:rPr lang="it-IT" dirty="0"/>
              <a:t> </a:t>
            </a:r>
            <a:r>
              <a:rPr lang="it-IT" dirty="0" smtClean="0"/>
              <a:t/>
            </a:r>
            <a:br>
              <a:rPr lang="it-IT" dirty="0" smtClean="0"/>
            </a:br>
            <a:r>
              <a:rPr lang="it-IT" sz="4400" b="1" dirty="0">
                <a:solidFill>
                  <a:schemeClr val="accent1">
                    <a:lumMod val="75000"/>
                  </a:schemeClr>
                </a:solidFill>
                <a:latin typeface="Futura Hv BT" panose="020B0702020204020204" pitchFamily="34" charset="0"/>
              </a:rPr>
              <a:t>Valutazione delle prove scritte</a:t>
            </a:r>
            <a:r>
              <a:rPr lang="it-IT" sz="4400" dirty="0">
                <a:solidFill>
                  <a:schemeClr val="accent1">
                    <a:lumMod val="75000"/>
                  </a:schemeClr>
                </a:solidFill>
                <a:latin typeface="Futura Hv BT" panose="020B0702020204020204" pitchFamily="34" charset="0"/>
              </a:rPr>
              <a:t/>
            </a:r>
            <a:br>
              <a:rPr lang="it-IT" sz="4400" dirty="0">
                <a:solidFill>
                  <a:schemeClr val="accent1">
                    <a:lumMod val="75000"/>
                  </a:schemeClr>
                </a:solidFill>
                <a:latin typeface="Futura Hv BT" panose="020B0702020204020204" pitchFamily="34" charset="0"/>
              </a:rPr>
            </a:br>
            <a:r>
              <a:rPr lang="it-IT" sz="4400" dirty="0">
                <a:solidFill>
                  <a:schemeClr val="accent1">
                    <a:lumMod val="75000"/>
                  </a:schemeClr>
                </a:solidFill>
                <a:latin typeface="Futura Hv BT" panose="020B0702020204020204" pitchFamily="34" charset="0"/>
              </a:rPr>
              <a:t/>
            </a:r>
            <a:br>
              <a:rPr lang="it-IT" sz="4400" dirty="0">
                <a:solidFill>
                  <a:schemeClr val="accent1">
                    <a:lumMod val="75000"/>
                  </a:schemeClr>
                </a:solidFill>
                <a:latin typeface="Futura Hv BT" panose="020B0702020204020204" pitchFamily="34" charset="0"/>
              </a:rPr>
            </a:br>
            <a:r>
              <a:rPr lang="it-IT" dirty="0"/>
              <a:t/>
            </a:r>
            <a:br>
              <a:rPr lang="it-IT" dirty="0"/>
            </a:b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2006083" y="2155373"/>
            <a:ext cx="3004456" cy="3662265"/>
          </a:xfrm>
        </p:spPr>
        <p:txBody>
          <a:bodyPr>
            <a:normAutofit fontScale="92500"/>
          </a:bodyPr>
          <a:lstStyle/>
          <a:p>
            <a:pPr algn="just"/>
            <a:r>
              <a:rPr lang="it-IT" dirty="0" smtClean="0">
                <a:solidFill>
                  <a:schemeClr val="accent1">
                    <a:lumMod val="75000"/>
                  </a:schemeClr>
                </a:solidFill>
                <a:latin typeface="Futura Hv BT" panose="020B0702020204020204" pitchFamily="34" charset="0"/>
              </a:rPr>
              <a:t>La seconda prova va valutata secondo i quadri di riferimento allegati al D.M. n. 769 del </a:t>
            </a:r>
            <a:r>
              <a:rPr lang="it-IT" dirty="0" smtClean="0">
                <a:solidFill>
                  <a:schemeClr val="accent1">
                    <a:lumMod val="75000"/>
                  </a:schemeClr>
                </a:solidFill>
                <a:latin typeface="Futura Hv BT" panose="020B0702020204020204" pitchFamily="34" charset="0"/>
              </a:rPr>
              <a:t>2018.</a:t>
            </a:r>
            <a:endParaRPr lang="it-IT" dirty="0" smtClean="0">
              <a:solidFill>
                <a:schemeClr val="accent1">
                  <a:lumMod val="75000"/>
                </a:schemeClr>
              </a:solidFill>
              <a:latin typeface="Futura Hv BT" panose="020B0702020204020204" pitchFamily="34" charset="0"/>
            </a:endParaRPr>
          </a:p>
          <a:p>
            <a:pPr algn="just"/>
            <a:r>
              <a:rPr lang="it-IT" dirty="0" smtClean="0">
                <a:solidFill>
                  <a:schemeClr val="accent1">
                    <a:lumMod val="75000"/>
                  </a:schemeClr>
                </a:solidFill>
                <a:latin typeface="Futura Hv BT" panose="020B0702020204020204" pitchFamily="34" charset="0"/>
              </a:rPr>
              <a:t>Il punteggio ottenuto con l’applicazione delle griglie di riferimento va rapportato a 10. </a:t>
            </a:r>
          </a:p>
        </p:txBody>
      </p:sp>
      <p:pic>
        <p:nvPicPr>
          <p:cNvPr id="4" name="Immagine 3"/>
          <p:cNvPicPr>
            <a:picLocks noChangeAspect="1"/>
          </p:cNvPicPr>
          <p:nvPr/>
        </p:nvPicPr>
        <p:blipFill>
          <a:blip r:embed="rId2"/>
          <a:stretch>
            <a:fillRect/>
          </a:stretch>
        </p:blipFill>
        <p:spPr>
          <a:xfrm>
            <a:off x="7103608" y="1408922"/>
            <a:ext cx="2525584" cy="4786701"/>
          </a:xfrm>
          <a:prstGeom prst="rect">
            <a:avLst/>
          </a:prstGeom>
        </p:spPr>
      </p:pic>
      <p:sp>
        <p:nvSpPr>
          <p:cNvPr id="5" name="Segnaposto data 4"/>
          <p:cNvSpPr>
            <a:spLocks noGrp="1"/>
          </p:cNvSpPr>
          <p:nvPr>
            <p:ph type="dt" sz="half" idx="10"/>
          </p:nvPr>
        </p:nvSpPr>
        <p:spPr/>
        <p:txBody>
          <a:bodyPr/>
          <a:lstStyle/>
          <a:p>
            <a:fld id="{18D83A00-94C5-447C-BDDA-209261C080DD}" type="datetime1">
              <a:rPr lang="en-US" smtClean="0"/>
              <a:t>3/25/2022</a:t>
            </a:fld>
            <a:endParaRPr lang="en-US" dirty="0"/>
          </a:p>
        </p:txBody>
      </p:sp>
      <p:sp>
        <p:nvSpPr>
          <p:cNvPr id="6" name="Segnaposto piè di pagina 5"/>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481440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sz="4000" b="1" dirty="0">
                <a:solidFill>
                  <a:schemeClr val="accent1">
                    <a:lumMod val="75000"/>
                  </a:schemeClr>
                </a:solidFill>
                <a:latin typeface="Futura Hv BT" panose="020B0702020204020204" pitchFamily="34" charset="0"/>
              </a:rPr>
              <a:t>Il Colloquio</a:t>
            </a:r>
            <a:endParaRPr lang="it-IT" sz="4000" b="1" dirty="0">
              <a:solidFill>
                <a:schemeClr val="accent1">
                  <a:lumMod val="75000"/>
                </a:schemeClr>
              </a:solidFill>
              <a:latin typeface="Futura Hv BT" panose="020B0702020204020204" pitchFamily="34" charset="0"/>
            </a:endParaRPr>
          </a:p>
        </p:txBody>
      </p:sp>
      <p:sp>
        <p:nvSpPr>
          <p:cNvPr id="3" name="Segnaposto contenuto 2"/>
          <p:cNvSpPr>
            <a:spLocks noGrp="1"/>
          </p:cNvSpPr>
          <p:nvPr>
            <p:ph idx="1"/>
          </p:nvPr>
        </p:nvSpPr>
        <p:spPr>
          <a:xfrm>
            <a:off x="838200" y="1933691"/>
            <a:ext cx="10515600" cy="4351338"/>
          </a:xfrm>
        </p:spPr>
        <p:txBody>
          <a:bodyPr>
            <a:normAutofit/>
          </a:bodyPr>
          <a:lstStyle/>
          <a:p>
            <a:pPr algn="just">
              <a:lnSpc>
                <a:spcPct val="100000"/>
              </a:lnSpc>
            </a:pPr>
            <a:r>
              <a:rPr lang="it-IT" sz="2400" dirty="0" smtClean="0">
                <a:solidFill>
                  <a:schemeClr val="accent1">
                    <a:lumMod val="75000"/>
                  </a:schemeClr>
                </a:solidFill>
                <a:latin typeface="Futura Hv BT" panose="020B0702020204020204" pitchFamily="34" charset="0"/>
                <a:ea typeface="+mj-ea"/>
                <a:cs typeface="+mj-cs"/>
              </a:rPr>
              <a:t>Il </a:t>
            </a:r>
            <a:r>
              <a:rPr lang="it-IT" sz="2400" dirty="0">
                <a:solidFill>
                  <a:schemeClr val="accent1">
                    <a:lumMod val="75000"/>
                  </a:schemeClr>
                </a:solidFill>
                <a:latin typeface="Futura Hv BT" panose="020B0702020204020204" pitchFamily="34" charset="0"/>
                <a:ea typeface="+mj-ea"/>
                <a:cs typeface="+mj-cs"/>
              </a:rPr>
              <a:t>colloquio richiama espressamente l’art. </a:t>
            </a:r>
            <a:r>
              <a:rPr lang="it-IT" sz="2400" dirty="0">
                <a:solidFill>
                  <a:schemeClr val="accent1">
                    <a:lumMod val="75000"/>
                  </a:schemeClr>
                </a:solidFill>
                <a:latin typeface="Futura Hv BT" panose="020B0702020204020204" pitchFamily="34" charset="0"/>
                <a:ea typeface="+mj-ea"/>
                <a:cs typeface="+mj-cs"/>
              </a:rPr>
              <a:t>17, comma 9, del d. </a:t>
            </a:r>
            <a:r>
              <a:rPr lang="it-IT" sz="2400" dirty="0" err="1">
                <a:solidFill>
                  <a:schemeClr val="accent1">
                    <a:lumMod val="75000"/>
                  </a:schemeClr>
                </a:solidFill>
                <a:latin typeface="Futura Hv BT" panose="020B0702020204020204" pitchFamily="34" charset="0"/>
                <a:ea typeface="+mj-ea"/>
                <a:cs typeface="+mj-cs"/>
              </a:rPr>
              <a:t>lgs</a:t>
            </a:r>
            <a:r>
              <a:rPr lang="it-IT" sz="2400" dirty="0">
                <a:solidFill>
                  <a:schemeClr val="accent1">
                    <a:lumMod val="75000"/>
                  </a:schemeClr>
                </a:solidFill>
                <a:latin typeface="Futura Hv BT" panose="020B0702020204020204" pitchFamily="34" charset="0"/>
                <a:ea typeface="+mj-ea"/>
                <a:cs typeface="+mj-cs"/>
              </a:rPr>
              <a:t>. 62/2017.</a:t>
            </a:r>
          </a:p>
          <a:p>
            <a:pPr algn="just">
              <a:lnSpc>
                <a:spcPct val="100000"/>
              </a:lnSpc>
            </a:pPr>
            <a:r>
              <a:rPr lang="it-IT" sz="2400" dirty="0">
                <a:solidFill>
                  <a:schemeClr val="accent1">
                    <a:lumMod val="75000"/>
                  </a:schemeClr>
                </a:solidFill>
                <a:latin typeface="Futura Hv BT" panose="020B0702020204020204" pitchFamily="34" charset="0"/>
                <a:ea typeface="+mj-ea"/>
                <a:cs typeface="+mj-cs"/>
              </a:rPr>
              <a:t>La finalità è quella di accertare il conseguimento del </a:t>
            </a:r>
            <a:r>
              <a:rPr lang="it-IT" sz="2400" dirty="0" smtClean="0">
                <a:solidFill>
                  <a:schemeClr val="accent1">
                    <a:lumMod val="75000"/>
                  </a:schemeClr>
                </a:solidFill>
                <a:latin typeface="Futura Hv BT" panose="020B0702020204020204" pitchFamily="34" charset="0"/>
                <a:ea typeface="+mj-ea"/>
                <a:cs typeface="+mj-cs"/>
              </a:rPr>
              <a:t>profilo educativo</a:t>
            </a:r>
            <a:r>
              <a:rPr lang="it-IT" sz="2400" dirty="0">
                <a:solidFill>
                  <a:schemeClr val="accent1">
                    <a:lumMod val="75000"/>
                  </a:schemeClr>
                </a:solidFill>
                <a:latin typeface="Futura Hv BT" panose="020B0702020204020204" pitchFamily="34" charset="0"/>
                <a:ea typeface="+mj-ea"/>
                <a:cs typeface="+mj-cs"/>
              </a:rPr>
              <a:t>, culturale e </a:t>
            </a:r>
            <a:r>
              <a:rPr lang="it-IT" sz="2400" dirty="0" smtClean="0">
                <a:solidFill>
                  <a:schemeClr val="accent1">
                    <a:lumMod val="75000"/>
                  </a:schemeClr>
                </a:solidFill>
                <a:latin typeface="Futura Hv BT" panose="020B0702020204020204" pitchFamily="34" charset="0"/>
                <a:ea typeface="+mj-ea"/>
                <a:cs typeface="+mj-cs"/>
              </a:rPr>
              <a:t>professionale della </a:t>
            </a:r>
            <a:r>
              <a:rPr lang="it-IT" sz="2400" dirty="0">
                <a:solidFill>
                  <a:schemeClr val="accent1">
                    <a:lumMod val="75000"/>
                  </a:schemeClr>
                </a:solidFill>
                <a:latin typeface="Futura Hv BT" panose="020B0702020204020204" pitchFamily="34" charset="0"/>
                <a:ea typeface="+mj-ea"/>
                <a:cs typeface="+mj-cs"/>
              </a:rPr>
              <a:t>studentessa o dello studente (PECUP</a:t>
            </a:r>
            <a:r>
              <a:rPr lang="it-IT" sz="2400" dirty="0" smtClean="0">
                <a:solidFill>
                  <a:schemeClr val="accent1">
                    <a:lumMod val="75000"/>
                  </a:schemeClr>
                </a:solidFill>
                <a:latin typeface="Futura Hv BT" panose="020B0702020204020204" pitchFamily="34" charset="0"/>
                <a:ea typeface="+mj-ea"/>
                <a:cs typeface="+mj-cs"/>
              </a:rPr>
              <a:t>).</a:t>
            </a:r>
          </a:p>
          <a:p>
            <a:pPr marL="0" indent="0" algn="just">
              <a:lnSpc>
                <a:spcPct val="100000"/>
              </a:lnSpc>
              <a:buNone/>
            </a:pPr>
            <a:r>
              <a:rPr lang="it-IT" sz="2400" dirty="0" smtClean="0">
                <a:solidFill>
                  <a:schemeClr val="accent1">
                    <a:lumMod val="75000"/>
                  </a:schemeClr>
                </a:solidFill>
                <a:latin typeface="Futura Hv BT" panose="020B0702020204020204" pitchFamily="34" charset="0"/>
                <a:ea typeface="+mj-ea"/>
                <a:cs typeface="+mj-cs"/>
              </a:rPr>
              <a:t>Nello </a:t>
            </a:r>
            <a:r>
              <a:rPr lang="it-IT" sz="2400" dirty="0">
                <a:solidFill>
                  <a:schemeClr val="accent1">
                    <a:lumMod val="75000"/>
                  </a:schemeClr>
                </a:solidFill>
                <a:latin typeface="Futura Hv BT" panose="020B0702020204020204" pitchFamily="34" charset="0"/>
                <a:ea typeface="+mj-ea"/>
                <a:cs typeface="+mj-cs"/>
              </a:rPr>
              <a:t>svolgimento dei colloqui la commissione d’esame tiene conto delle </a:t>
            </a:r>
            <a:r>
              <a:rPr lang="it-IT" sz="2400" dirty="0" smtClean="0">
                <a:solidFill>
                  <a:schemeClr val="accent1">
                    <a:lumMod val="75000"/>
                  </a:schemeClr>
                </a:solidFill>
                <a:latin typeface="Futura Hv BT" panose="020B0702020204020204" pitchFamily="34" charset="0"/>
                <a:ea typeface="+mj-ea"/>
                <a:cs typeface="+mj-cs"/>
              </a:rPr>
              <a:t>informazioni contenute </a:t>
            </a:r>
            <a:r>
              <a:rPr lang="it-IT" sz="2400" dirty="0">
                <a:solidFill>
                  <a:schemeClr val="accent1">
                    <a:lumMod val="75000"/>
                  </a:schemeClr>
                </a:solidFill>
                <a:latin typeface="Futura Hv BT" panose="020B0702020204020204" pitchFamily="34" charset="0"/>
                <a:ea typeface="+mj-ea"/>
                <a:cs typeface="+mj-cs"/>
              </a:rPr>
              <a:t>nel </a:t>
            </a:r>
            <a:r>
              <a:rPr lang="it-IT" sz="2400" b="1" dirty="0">
                <a:solidFill>
                  <a:schemeClr val="accent1">
                    <a:lumMod val="75000"/>
                  </a:schemeClr>
                </a:solidFill>
                <a:latin typeface="Futura Hv BT" panose="020B0702020204020204" pitchFamily="34" charset="0"/>
                <a:ea typeface="+mj-ea"/>
                <a:cs typeface="+mj-cs"/>
              </a:rPr>
              <a:t>Curriculum dello </a:t>
            </a:r>
            <a:r>
              <a:rPr lang="it-IT" sz="2400" b="1" dirty="0" smtClean="0">
                <a:solidFill>
                  <a:schemeClr val="accent1">
                    <a:lumMod val="75000"/>
                  </a:schemeClr>
                </a:solidFill>
                <a:latin typeface="Futura Hv BT" panose="020B0702020204020204" pitchFamily="34" charset="0"/>
                <a:ea typeface="+mj-ea"/>
                <a:cs typeface="+mj-cs"/>
              </a:rPr>
              <a:t>studente.</a:t>
            </a:r>
          </a:p>
          <a:p>
            <a:pPr marL="0" indent="0" algn="just">
              <a:lnSpc>
                <a:spcPct val="100000"/>
              </a:lnSpc>
              <a:buNone/>
            </a:pPr>
            <a:r>
              <a:rPr lang="it-IT" sz="2400" b="1" dirty="0" smtClean="0">
                <a:solidFill>
                  <a:schemeClr val="accent1">
                    <a:lumMod val="75000"/>
                  </a:schemeClr>
                </a:solidFill>
                <a:latin typeface="Futura Hv BT" panose="020B0702020204020204" pitchFamily="34" charset="0"/>
                <a:ea typeface="+mj-ea"/>
                <a:cs typeface="+mj-cs"/>
              </a:rPr>
              <a:t>Per l’Educazione Civica non </a:t>
            </a:r>
            <a:r>
              <a:rPr lang="it-IT" sz="2400" b="1" dirty="0">
                <a:solidFill>
                  <a:schemeClr val="accent1">
                    <a:lumMod val="75000"/>
                  </a:schemeClr>
                </a:solidFill>
                <a:latin typeface="Futura Hv BT" panose="020B0702020204020204" pitchFamily="34" charset="0"/>
                <a:ea typeface="+mj-ea"/>
                <a:cs typeface="+mj-cs"/>
              </a:rPr>
              <a:t>è previsto alcun commissario ma attiene </a:t>
            </a:r>
            <a:r>
              <a:rPr lang="it-IT" sz="2400" b="1" dirty="0" smtClean="0">
                <a:solidFill>
                  <a:schemeClr val="accent1">
                    <a:lumMod val="75000"/>
                  </a:schemeClr>
                </a:solidFill>
                <a:latin typeface="Futura Hv BT" panose="020B0702020204020204" pitchFamily="34" charset="0"/>
                <a:ea typeface="+mj-ea"/>
                <a:cs typeface="+mj-cs"/>
              </a:rPr>
              <a:t>alla commissione </a:t>
            </a:r>
            <a:r>
              <a:rPr lang="it-IT" sz="2400" b="1" dirty="0">
                <a:solidFill>
                  <a:schemeClr val="accent1">
                    <a:lumMod val="75000"/>
                  </a:schemeClr>
                </a:solidFill>
                <a:latin typeface="Futura Hv BT" panose="020B0702020204020204" pitchFamily="34" charset="0"/>
                <a:ea typeface="+mj-ea"/>
                <a:cs typeface="+mj-cs"/>
              </a:rPr>
              <a:t>nella sua interezza accertare il possesso delle competenze declinate dal </a:t>
            </a:r>
            <a:r>
              <a:rPr lang="it-IT" sz="2400" b="1" dirty="0" smtClean="0">
                <a:solidFill>
                  <a:schemeClr val="accent1">
                    <a:lumMod val="75000"/>
                  </a:schemeClr>
                </a:solidFill>
                <a:latin typeface="Futura Hv BT" panose="020B0702020204020204" pitchFamily="34" charset="0"/>
                <a:ea typeface="+mj-ea"/>
                <a:cs typeface="+mj-cs"/>
              </a:rPr>
              <a:t>documento del </a:t>
            </a:r>
            <a:r>
              <a:rPr lang="it-IT" sz="2400" b="1" dirty="0">
                <a:solidFill>
                  <a:schemeClr val="accent1">
                    <a:lumMod val="75000"/>
                  </a:schemeClr>
                </a:solidFill>
                <a:latin typeface="Futura Hv BT" panose="020B0702020204020204" pitchFamily="34" charset="0"/>
                <a:ea typeface="+mj-ea"/>
                <a:cs typeface="+mj-cs"/>
              </a:rPr>
              <a:t>consiglio di classe</a:t>
            </a:r>
            <a:endParaRPr lang="it-IT" sz="2400" b="1" dirty="0">
              <a:solidFill>
                <a:schemeClr val="accent1">
                  <a:lumMod val="75000"/>
                </a:schemeClr>
              </a:solidFill>
              <a:latin typeface="Futura Hv BT" panose="020B0702020204020204" pitchFamily="34" charset="0"/>
              <a:ea typeface="+mj-ea"/>
              <a:cs typeface="+mj-cs"/>
            </a:endParaRPr>
          </a:p>
        </p:txBody>
      </p:sp>
      <p:sp>
        <p:nvSpPr>
          <p:cNvPr id="4" name="Segnaposto data 3"/>
          <p:cNvSpPr>
            <a:spLocks noGrp="1"/>
          </p:cNvSpPr>
          <p:nvPr>
            <p:ph type="dt" sz="half" idx="10"/>
          </p:nvPr>
        </p:nvSpPr>
        <p:spPr/>
        <p:txBody>
          <a:bodyPr/>
          <a:lstStyle/>
          <a:p>
            <a:fld id="{E67A2297-6AEE-487C-957E-A9DCD3D84FC2}"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2805184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sz="4000" b="1" dirty="0">
                <a:solidFill>
                  <a:schemeClr val="accent1">
                    <a:lumMod val="75000"/>
                  </a:schemeClr>
                </a:solidFill>
                <a:latin typeface="Futura Hv BT" panose="020B0702020204020204" pitchFamily="34" charset="0"/>
              </a:rPr>
              <a:t>Il Colloquio</a:t>
            </a:r>
            <a:endParaRPr lang="it-IT" sz="4000" b="1" dirty="0">
              <a:solidFill>
                <a:schemeClr val="accent1">
                  <a:lumMod val="75000"/>
                </a:schemeClr>
              </a:solidFill>
              <a:latin typeface="Futura Hv BT" panose="020B0702020204020204" pitchFamily="34" charset="0"/>
            </a:endParaRPr>
          </a:p>
        </p:txBody>
      </p:sp>
      <p:sp>
        <p:nvSpPr>
          <p:cNvPr id="3" name="Segnaposto contenuto 2"/>
          <p:cNvSpPr>
            <a:spLocks noGrp="1"/>
          </p:cNvSpPr>
          <p:nvPr>
            <p:ph idx="1"/>
          </p:nvPr>
        </p:nvSpPr>
        <p:spPr>
          <a:xfrm>
            <a:off x="838200" y="1933691"/>
            <a:ext cx="10515600" cy="4351338"/>
          </a:xfrm>
        </p:spPr>
        <p:txBody>
          <a:bodyPr>
            <a:normAutofit/>
          </a:bodyPr>
          <a:lstStyle/>
          <a:p>
            <a:pPr marL="0" indent="0" algn="just">
              <a:lnSpc>
                <a:spcPct val="100000"/>
              </a:lnSpc>
              <a:buNone/>
            </a:pPr>
            <a:r>
              <a:rPr lang="it-IT" sz="2400" dirty="0" smtClean="0">
                <a:solidFill>
                  <a:schemeClr val="accent1">
                    <a:lumMod val="75000"/>
                  </a:schemeClr>
                </a:solidFill>
                <a:latin typeface="Futura Hv BT" panose="020B0702020204020204" pitchFamily="34" charset="0"/>
                <a:ea typeface="+mj-ea"/>
                <a:cs typeface="+mj-cs"/>
              </a:rPr>
              <a:t>Il </a:t>
            </a:r>
            <a:r>
              <a:rPr lang="it-IT" sz="2400" dirty="0">
                <a:solidFill>
                  <a:schemeClr val="accent1">
                    <a:lumMod val="75000"/>
                  </a:schemeClr>
                </a:solidFill>
                <a:latin typeface="Futura Hv BT" panose="020B0702020204020204" pitchFamily="34" charset="0"/>
                <a:ea typeface="+mj-ea"/>
                <a:cs typeface="+mj-cs"/>
              </a:rPr>
              <a:t>colloquio </a:t>
            </a:r>
            <a:r>
              <a:rPr lang="it-IT" sz="2400" dirty="0">
                <a:solidFill>
                  <a:schemeClr val="accent1">
                    <a:lumMod val="75000"/>
                  </a:schemeClr>
                </a:solidFill>
                <a:latin typeface="Futura Hv BT" panose="020B0702020204020204" pitchFamily="34" charset="0"/>
                <a:ea typeface="+mj-ea"/>
                <a:cs typeface="+mj-cs"/>
              </a:rPr>
              <a:t>prende l’avvio con l’analisi da parte del candidato del </a:t>
            </a:r>
            <a:r>
              <a:rPr lang="it-IT" sz="2400" b="1" dirty="0">
                <a:solidFill>
                  <a:schemeClr val="accent1">
                    <a:lumMod val="75000"/>
                  </a:schemeClr>
                </a:solidFill>
                <a:latin typeface="Futura Hv BT" panose="020B0702020204020204" pitchFamily="34" charset="0"/>
                <a:ea typeface="+mj-ea"/>
                <a:cs typeface="+mj-cs"/>
              </a:rPr>
              <a:t>materiale scelto </a:t>
            </a:r>
            <a:r>
              <a:rPr lang="it-IT" sz="2400" b="1" dirty="0" smtClean="0">
                <a:solidFill>
                  <a:schemeClr val="accent1">
                    <a:lumMod val="75000"/>
                  </a:schemeClr>
                </a:solidFill>
                <a:latin typeface="Futura Hv BT" panose="020B0702020204020204" pitchFamily="34" charset="0"/>
                <a:ea typeface="+mj-ea"/>
                <a:cs typeface="+mj-cs"/>
              </a:rPr>
              <a:t>dalla sottocommissione</a:t>
            </a:r>
            <a:r>
              <a:rPr lang="it-IT" sz="2400" dirty="0">
                <a:solidFill>
                  <a:schemeClr val="accent1">
                    <a:lumMod val="75000"/>
                  </a:schemeClr>
                </a:solidFill>
                <a:latin typeface="Futura Hv BT" panose="020B0702020204020204" pitchFamily="34" charset="0"/>
                <a:ea typeface="+mj-ea"/>
                <a:cs typeface="+mj-cs"/>
              </a:rPr>
              <a:t>, attinente alle Linee guida per gli </a:t>
            </a:r>
            <a:r>
              <a:rPr lang="it-IT" sz="2400" dirty="0" smtClean="0">
                <a:solidFill>
                  <a:schemeClr val="accent1">
                    <a:lumMod val="75000"/>
                  </a:schemeClr>
                </a:solidFill>
                <a:latin typeface="Futura Hv BT" panose="020B0702020204020204" pitchFamily="34" charset="0"/>
                <a:ea typeface="+mj-ea"/>
                <a:cs typeface="+mj-cs"/>
              </a:rPr>
              <a:t>istituti professionali</a:t>
            </a:r>
            <a:r>
              <a:rPr lang="it-IT" sz="2400" dirty="0">
                <a:solidFill>
                  <a:schemeClr val="accent1">
                    <a:lumMod val="75000"/>
                  </a:schemeClr>
                </a:solidFill>
                <a:latin typeface="Futura Hv BT" panose="020B0702020204020204" pitchFamily="34" charset="0"/>
                <a:ea typeface="+mj-ea"/>
                <a:cs typeface="+mj-cs"/>
              </a:rPr>
              <a:t>.</a:t>
            </a:r>
          </a:p>
          <a:p>
            <a:pPr marL="0" indent="0" algn="just">
              <a:lnSpc>
                <a:spcPct val="100000"/>
              </a:lnSpc>
              <a:buNone/>
            </a:pPr>
            <a:r>
              <a:rPr lang="it-IT" sz="2400" dirty="0">
                <a:solidFill>
                  <a:schemeClr val="accent1">
                    <a:lumMod val="75000"/>
                  </a:schemeClr>
                </a:solidFill>
                <a:latin typeface="Futura Hv BT" panose="020B0702020204020204" pitchFamily="34" charset="0"/>
                <a:ea typeface="+mj-ea"/>
                <a:cs typeface="+mj-cs"/>
              </a:rPr>
              <a:t>Il materiale è costituito da un testo, un documento, un’esperienza, un progetto, un problema, ed </a:t>
            </a:r>
            <a:r>
              <a:rPr lang="it-IT" sz="2400" dirty="0" smtClean="0">
                <a:solidFill>
                  <a:schemeClr val="accent1">
                    <a:lumMod val="75000"/>
                  </a:schemeClr>
                </a:solidFill>
                <a:latin typeface="Futura Hv BT" panose="020B0702020204020204" pitchFamily="34" charset="0"/>
                <a:ea typeface="+mj-ea"/>
                <a:cs typeface="+mj-cs"/>
              </a:rPr>
              <a:t>è predisposto e assegnato dalla sottocommissione </a:t>
            </a:r>
            <a:r>
              <a:rPr lang="it-IT" sz="2400" b="1" dirty="0" smtClean="0">
                <a:solidFill>
                  <a:schemeClr val="accent1">
                    <a:lumMod val="75000"/>
                  </a:schemeClr>
                </a:solidFill>
                <a:latin typeface="Futura Hv BT" panose="020B0702020204020204" pitchFamily="34" charset="0"/>
                <a:ea typeface="+mj-ea"/>
                <a:cs typeface="+mj-cs"/>
              </a:rPr>
              <a:t>il giorno stesso del colloquio</a:t>
            </a:r>
            <a:r>
              <a:rPr lang="it-IT" sz="2400" dirty="0" smtClean="0">
                <a:solidFill>
                  <a:schemeClr val="accent1">
                    <a:lumMod val="75000"/>
                  </a:schemeClr>
                </a:solidFill>
                <a:latin typeface="Futura Hv BT" panose="020B0702020204020204" pitchFamily="34" charset="0"/>
                <a:ea typeface="+mj-ea"/>
                <a:cs typeface="+mj-cs"/>
              </a:rPr>
              <a:t>.</a:t>
            </a:r>
          </a:p>
          <a:p>
            <a:pPr marL="0" indent="0" algn="just">
              <a:lnSpc>
                <a:spcPct val="100000"/>
              </a:lnSpc>
              <a:buNone/>
            </a:pPr>
            <a:r>
              <a:rPr lang="it-IT" sz="2400" dirty="0">
                <a:solidFill>
                  <a:schemeClr val="accent1">
                    <a:lumMod val="75000"/>
                  </a:schemeClr>
                </a:solidFill>
                <a:latin typeface="Futura Hv BT" panose="020B0702020204020204" pitchFamily="34" charset="0"/>
              </a:rPr>
              <a:t>Il </a:t>
            </a:r>
            <a:r>
              <a:rPr lang="it-IT" sz="2400" dirty="0" smtClean="0">
                <a:solidFill>
                  <a:schemeClr val="accent1">
                    <a:lumMod val="75000"/>
                  </a:schemeClr>
                </a:solidFill>
                <a:latin typeface="Futura Hv BT" panose="020B0702020204020204" pitchFamily="34" charset="0"/>
              </a:rPr>
              <a:t>colloquio è </a:t>
            </a:r>
            <a:r>
              <a:rPr lang="it-IT" sz="2400" dirty="0">
                <a:solidFill>
                  <a:schemeClr val="accent1">
                    <a:lumMod val="75000"/>
                  </a:schemeClr>
                </a:solidFill>
                <a:latin typeface="Futura Hv BT" panose="020B0702020204020204" pitchFamily="34" charset="0"/>
                <a:ea typeface="+mj-ea"/>
                <a:cs typeface="+mj-cs"/>
              </a:rPr>
              <a:t>volto </a:t>
            </a:r>
            <a:r>
              <a:rPr lang="it-IT" sz="2400" dirty="0">
                <a:solidFill>
                  <a:schemeClr val="accent1">
                    <a:lumMod val="75000"/>
                  </a:schemeClr>
                </a:solidFill>
                <a:latin typeface="Futura Hv BT" panose="020B0702020204020204" pitchFamily="34" charset="0"/>
                <a:ea typeface="+mj-ea"/>
                <a:cs typeface="+mj-cs"/>
              </a:rPr>
              <a:t>ad accertare la capacità del candidato di trattare i </a:t>
            </a:r>
            <a:r>
              <a:rPr lang="it-IT" sz="2400" b="1" dirty="0">
                <a:solidFill>
                  <a:schemeClr val="accent1">
                    <a:lumMod val="75000"/>
                  </a:schemeClr>
                </a:solidFill>
                <a:latin typeface="Futura Hv BT" panose="020B0702020204020204" pitchFamily="34" charset="0"/>
                <a:ea typeface="+mj-ea"/>
                <a:cs typeface="+mj-cs"/>
              </a:rPr>
              <a:t>nodi concettuali </a:t>
            </a:r>
            <a:r>
              <a:rPr lang="it-IT" sz="2400" dirty="0">
                <a:solidFill>
                  <a:schemeClr val="accent1">
                    <a:lumMod val="75000"/>
                  </a:schemeClr>
                </a:solidFill>
                <a:latin typeface="Futura Hv BT" panose="020B0702020204020204" pitchFamily="34" charset="0"/>
                <a:ea typeface="+mj-ea"/>
                <a:cs typeface="+mj-cs"/>
              </a:rPr>
              <a:t>delle diverse discipline in ottica trasversale e </a:t>
            </a:r>
            <a:r>
              <a:rPr lang="it-IT" sz="2400" b="1" dirty="0">
                <a:solidFill>
                  <a:schemeClr val="accent1">
                    <a:lumMod val="75000"/>
                  </a:schemeClr>
                </a:solidFill>
                <a:latin typeface="Futura Hv BT" panose="020B0702020204020204" pitchFamily="34" charset="0"/>
                <a:ea typeface="+mj-ea"/>
                <a:cs typeface="+mj-cs"/>
              </a:rPr>
              <a:t>interdisciplinare</a:t>
            </a:r>
            <a:r>
              <a:rPr lang="it-IT" sz="2400" dirty="0">
                <a:solidFill>
                  <a:schemeClr val="accent1">
                    <a:lumMod val="75000"/>
                  </a:schemeClr>
                </a:solidFill>
                <a:latin typeface="Futura Hv BT" panose="020B0702020204020204" pitchFamily="34" charset="0"/>
                <a:ea typeface="+mj-ea"/>
                <a:cs typeface="+mj-cs"/>
              </a:rPr>
              <a:t>. Nel predisporre i materiali ovviamente si dovrà tenere conto del percorso didattico effettivamente svolto dalla classe. </a:t>
            </a:r>
          </a:p>
        </p:txBody>
      </p:sp>
      <p:sp>
        <p:nvSpPr>
          <p:cNvPr id="4" name="Segnaposto data 3"/>
          <p:cNvSpPr>
            <a:spLocks noGrp="1"/>
          </p:cNvSpPr>
          <p:nvPr>
            <p:ph type="dt" sz="half" idx="10"/>
          </p:nvPr>
        </p:nvSpPr>
        <p:spPr/>
        <p:txBody>
          <a:bodyPr/>
          <a:lstStyle/>
          <a:p>
            <a:fld id="{85E6A918-F19C-4A19-8E3D-CBB77D7476BD}"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37279767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sz="4000" b="1" dirty="0" smtClean="0">
                <a:solidFill>
                  <a:schemeClr val="accent1">
                    <a:lumMod val="75000"/>
                  </a:schemeClr>
                </a:solidFill>
                <a:latin typeface="Futura Hv BT" panose="020B0702020204020204" pitchFamily="34" charset="0"/>
              </a:rPr>
              <a:t>Valutazione </a:t>
            </a:r>
            <a:r>
              <a:rPr lang="it-IT" sz="4000" b="1" dirty="0">
                <a:solidFill>
                  <a:schemeClr val="accent1">
                    <a:lumMod val="75000"/>
                  </a:schemeClr>
                </a:solidFill>
                <a:latin typeface="Futura Hv BT" panose="020B0702020204020204" pitchFamily="34" charset="0"/>
              </a:rPr>
              <a:t>del colloquio</a:t>
            </a:r>
            <a:endParaRPr lang="it-IT" sz="4000" b="1" dirty="0">
              <a:solidFill>
                <a:schemeClr val="accent1">
                  <a:lumMod val="75000"/>
                </a:schemeClr>
              </a:solidFill>
              <a:latin typeface="Futura Hv BT" panose="020B0702020204020204" pitchFamily="34" charset="0"/>
            </a:endParaRPr>
          </a:p>
        </p:txBody>
      </p:sp>
      <p:sp>
        <p:nvSpPr>
          <p:cNvPr id="3" name="Segnaposto contenuto 2"/>
          <p:cNvSpPr>
            <a:spLocks noGrp="1"/>
          </p:cNvSpPr>
          <p:nvPr>
            <p:ph idx="1"/>
          </p:nvPr>
        </p:nvSpPr>
        <p:spPr>
          <a:xfrm>
            <a:off x="746760" y="2656899"/>
            <a:ext cx="10515600" cy="1707284"/>
          </a:xfrm>
        </p:spPr>
        <p:txBody>
          <a:bodyPr>
            <a:normAutofit/>
          </a:bodyPr>
          <a:lstStyle/>
          <a:p>
            <a:pPr marL="0" indent="0" algn="just">
              <a:lnSpc>
                <a:spcPct val="100000"/>
              </a:lnSpc>
              <a:buNone/>
            </a:pPr>
            <a:r>
              <a:rPr lang="it-IT" sz="2400" dirty="0">
                <a:solidFill>
                  <a:schemeClr val="accent1">
                    <a:lumMod val="75000"/>
                  </a:schemeClr>
                </a:solidFill>
                <a:latin typeface="Futura Hv BT" panose="020B0702020204020204" pitchFamily="34" charset="0"/>
                <a:ea typeface="+mj-ea"/>
                <a:cs typeface="+mj-cs"/>
              </a:rPr>
              <a:t>La sottocommissione dispone di </a:t>
            </a:r>
            <a:r>
              <a:rPr lang="it-IT" sz="2400" dirty="0" err="1">
                <a:solidFill>
                  <a:schemeClr val="accent1">
                    <a:lumMod val="75000"/>
                  </a:schemeClr>
                </a:solidFill>
                <a:latin typeface="Futura Hv BT" panose="020B0702020204020204" pitchFamily="34" charset="0"/>
                <a:ea typeface="+mj-ea"/>
                <a:cs typeface="+mj-cs"/>
              </a:rPr>
              <a:t>max</a:t>
            </a:r>
            <a:r>
              <a:rPr lang="it-IT" sz="2400" dirty="0">
                <a:solidFill>
                  <a:schemeClr val="accent1">
                    <a:lumMod val="75000"/>
                  </a:schemeClr>
                </a:solidFill>
                <a:latin typeface="Futura Hv BT" panose="020B0702020204020204" pitchFamily="34" charset="0"/>
                <a:ea typeface="+mj-ea"/>
                <a:cs typeface="+mj-cs"/>
              </a:rPr>
              <a:t> 25 punti da attribuire al candidato secondo la griglia </a:t>
            </a:r>
            <a:r>
              <a:rPr lang="it-IT" sz="2400" dirty="0" smtClean="0">
                <a:solidFill>
                  <a:schemeClr val="accent1">
                    <a:lumMod val="75000"/>
                  </a:schemeClr>
                </a:solidFill>
                <a:latin typeface="Futura Hv BT" panose="020B0702020204020204" pitchFamily="34" charset="0"/>
                <a:ea typeface="+mj-ea"/>
                <a:cs typeface="+mj-cs"/>
              </a:rPr>
              <a:t>di valutazione </a:t>
            </a:r>
            <a:r>
              <a:rPr lang="it-IT" sz="2400" dirty="0">
                <a:solidFill>
                  <a:schemeClr val="accent1">
                    <a:lumMod val="75000"/>
                  </a:schemeClr>
                </a:solidFill>
                <a:latin typeface="Futura Hv BT" panose="020B0702020204020204" pitchFamily="34" charset="0"/>
                <a:ea typeface="+mj-ea"/>
                <a:cs typeface="+mj-cs"/>
              </a:rPr>
              <a:t>prevista dall’allegato A all’O.M. 65/2022, nella stessa giornata in cui il colloquio </a:t>
            </a:r>
            <a:r>
              <a:rPr lang="it-IT" sz="2400" dirty="0" smtClean="0">
                <a:solidFill>
                  <a:schemeClr val="accent1">
                    <a:lumMod val="75000"/>
                  </a:schemeClr>
                </a:solidFill>
                <a:latin typeface="Futura Hv BT" panose="020B0702020204020204" pitchFamily="34" charset="0"/>
                <a:ea typeface="+mj-ea"/>
                <a:cs typeface="+mj-cs"/>
              </a:rPr>
              <a:t>si svolge. </a:t>
            </a:r>
            <a:endParaRPr lang="it-IT" sz="2400" dirty="0">
              <a:solidFill>
                <a:schemeClr val="accent1">
                  <a:lumMod val="75000"/>
                </a:schemeClr>
              </a:solidFill>
              <a:latin typeface="Futura Hv BT" panose="020B0702020204020204" pitchFamily="34" charset="0"/>
              <a:ea typeface="+mj-ea"/>
              <a:cs typeface="+mj-cs"/>
            </a:endParaRPr>
          </a:p>
        </p:txBody>
      </p:sp>
      <p:sp>
        <p:nvSpPr>
          <p:cNvPr id="4" name="Segnaposto data 3"/>
          <p:cNvSpPr>
            <a:spLocks noGrp="1"/>
          </p:cNvSpPr>
          <p:nvPr>
            <p:ph type="dt" sz="half" idx="10"/>
          </p:nvPr>
        </p:nvSpPr>
        <p:spPr/>
        <p:txBody>
          <a:bodyPr/>
          <a:lstStyle/>
          <a:p>
            <a:fld id="{4D89871E-7EF9-4C8A-8132-AC009C86FACF}"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176478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228392" y="131859"/>
            <a:ext cx="8256038" cy="1325563"/>
          </a:xfrm>
        </p:spPr>
        <p:txBody>
          <a:bodyPr/>
          <a:lstStyle/>
          <a:p>
            <a:r>
              <a:rPr lang="it-IT" dirty="0" smtClean="0">
                <a:latin typeface="Futura Hv BT" panose="020B0702020204020204" pitchFamily="34" charset="0"/>
              </a:rPr>
              <a:t>Esami di Stato 2021-22</a:t>
            </a:r>
            <a:endParaRPr lang="it-IT" dirty="0">
              <a:latin typeface="Futura Hv BT" panose="020B0702020204020204" pitchFamily="34" charset="0"/>
            </a:endParaRPr>
          </a:p>
        </p:txBody>
      </p:sp>
      <p:sp>
        <p:nvSpPr>
          <p:cNvPr id="5" name="CasellaDiTesto 4"/>
          <p:cNvSpPr txBox="1"/>
          <p:nvPr/>
        </p:nvSpPr>
        <p:spPr>
          <a:xfrm>
            <a:off x="690465" y="3004457"/>
            <a:ext cx="10476724" cy="646331"/>
          </a:xfrm>
          <a:prstGeom prst="rect">
            <a:avLst/>
          </a:prstGeom>
          <a:noFill/>
        </p:spPr>
        <p:txBody>
          <a:bodyPr wrap="square" rtlCol="0">
            <a:spAutoFit/>
          </a:bodyPr>
          <a:lstStyle/>
          <a:p>
            <a:endParaRPr lang="it-IT" dirty="0"/>
          </a:p>
          <a:p>
            <a:r>
              <a:rPr lang="it-IT" dirty="0"/>
              <a:t> </a:t>
            </a:r>
          </a:p>
        </p:txBody>
      </p:sp>
      <p:sp>
        <p:nvSpPr>
          <p:cNvPr id="6" name="Rettangolo 5"/>
          <p:cNvSpPr/>
          <p:nvPr/>
        </p:nvSpPr>
        <p:spPr>
          <a:xfrm>
            <a:off x="559837" y="1894113"/>
            <a:ext cx="10776857" cy="3785652"/>
          </a:xfrm>
          <a:prstGeom prst="rect">
            <a:avLst/>
          </a:prstGeom>
        </p:spPr>
        <p:txBody>
          <a:bodyPr wrap="square">
            <a:spAutoFit/>
          </a:bodyPr>
          <a:lstStyle/>
          <a:p>
            <a:pPr algn="just"/>
            <a:r>
              <a:rPr lang="it-IT" sz="2400" dirty="0">
                <a:solidFill>
                  <a:schemeClr val="accent1">
                    <a:lumMod val="75000"/>
                  </a:schemeClr>
                </a:solidFill>
                <a:latin typeface="Futura Hv BT" panose="020B0702020204020204" pitchFamily="34" charset="0"/>
              </a:rPr>
              <a:t>L’Esame di Stato nel Secondo ciclo di istruzione per l’anno scolastico 2021-2022 è regolato dall’Ordinanza Ministeriale n. 65 del 14 marzo 2022 ai sensi dell’articolo 1, comma 956, della legge 30 dicembre 2021, n. </a:t>
            </a:r>
            <a:r>
              <a:rPr lang="it-IT" sz="2400" dirty="0" smtClean="0">
                <a:solidFill>
                  <a:schemeClr val="accent1">
                    <a:lumMod val="75000"/>
                  </a:schemeClr>
                </a:solidFill>
                <a:latin typeface="Futura Hv BT" panose="020B0702020204020204" pitchFamily="34" charset="0"/>
              </a:rPr>
              <a:t>234.</a:t>
            </a:r>
          </a:p>
          <a:p>
            <a:pPr algn="just">
              <a:lnSpc>
                <a:spcPct val="150000"/>
              </a:lnSpc>
            </a:pPr>
            <a:r>
              <a:rPr lang="it-IT" sz="2400" dirty="0" smtClean="0">
                <a:solidFill>
                  <a:schemeClr val="accent1">
                    <a:lumMod val="75000"/>
                  </a:schemeClr>
                </a:solidFill>
                <a:latin typeface="Futura Hv BT" panose="020B0702020204020204" pitchFamily="34" charset="0"/>
              </a:rPr>
              <a:t> </a:t>
            </a:r>
          </a:p>
          <a:p>
            <a:pPr algn="just">
              <a:lnSpc>
                <a:spcPct val="150000"/>
              </a:lnSpc>
            </a:pPr>
            <a:r>
              <a:rPr lang="it-IT" sz="2400" dirty="0" smtClean="0">
                <a:solidFill>
                  <a:schemeClr val="accent1">
                    <a:lumMod val="75000"/>
                  </a:schemeClr>
                </a:solidFill>
                <a:latin typeface="Futura Hv BT" panose="020B0702020204020204" pitchFamily="34" charset="0"/>
              </a:rPr>
              <a:t>SEDUTA PRELIMINARE</a:t>
            </a:r>
          </a:p>
          <a:p>
            <a:pPr algn="just"/>
            <a:r>
              <a:rPr lang="it-IT" sz="2400" dirty="0" smtClean="0">
                <a:solidFill>
                  <a:schemeClr val="accent1">
                    <a:lumMod val="75000"/>
                  </a:schemeClr>
                </a:solidFill>
                <a:latin typeface="Futura Hv BT" panose="020B0702020204020204" pitchFamily="34" charset="0"/>
              </a:rPr>
              <a:t>La </a:t>
            </a:r>
            <a:r>
              <a:rPr lang="it-IT" sz="2400" dirty="0">
                <a:solidFill>
                  <a:schemeClr val="accent1">
                    <a:lumMod val="75000"/>
                  </a:schemeClr>
                </a:solidFill>
                <a:latin typeface="Futura Hv BT" panose="020B0702020204020204" pitchFamily="34" charset="0"/>
              </a:rPr>
              <a:t>commissione composta dal Presidente e dai commissari delle due classi abbinate, si </a:t>
            </a:r>
            <a:r>
              <a:rPr lang="it-IT" sz="2400" dirty="0" smtClean="0">
                <a:solidFill>
                  <a:schemeClr val="accent1">
                    <a:lumMod val="75000"/>
                  </a:schemeClr>
                </a:solidFill>
                <a:latin typeface="Futura Hv BT" panose="020B0702020204020204" pitchFamily="34" charset="0"/>
              </a:rPr>
              <a:t>riuniscono in </a:t>
            </a:r>
            <a:r>
              <a:rPr lang="it-IT" sz="2400" dirty="0">
                <a:solidFill>
                  <a:schemeClr val="accent1">
                    <a:lumMod val="75000"/>
                  </a:schemeClr>
                </a:solidFill>
                <a:latin typeface="Futura Hv BT" panose="020B0702020204020204" pitchFamily="34" charset="0"/>
              </a:rPr>
              <a:t>plenaria il </a:t>
            </a:r>
            <a:r>
              <a:rPr lang="it-IT" sz="2400" b="1" dirty="0">
                <a:solidFill>
                  <a:schemeClr val="accent1">
                    <a:lumMod val="75000"/>
                  </a:schemeClr>
                </a:solidFill>
                <a:latin typeface="Futura Hv BT" panose="020B0702020204020204" pitchFamily="34" charset="0"/>
              </a:rPr>
              <a:t>20 giugno 2022 alle ore 8:30</a:t>
            </a:r>
            <a:r>
              <a:rPr lang="it-IT" sz="2400" dirty="0">
                <a:solidFill>
                  <a:schemeClr val="accent1">
                    <a:lumMod val="75000"/>
                  </a:schemeClr>
                </a:solidFill>
                <a:latin typeface="Futura Hv BT" panose="020B0702020204020204" pitchFamily="34" charset="0"/>
              </a:rPr>
              <a:t>, nell’Istituto sede di </a:t>
            </a:r>
            <a:r>
              <a:rPr lang="it-IT" sz="2400" dirty="0" smtClean="0">
                <a:solidFill>
                  <a:schemeClr val="accent1">
                    <a:lumMod val="75000"/>
                  </a:schemeClr>
                </a:solidFill>
                <a:latin typeface="Futura Hv BT" panose="020B0702020204020204" pitchFamily="34" charset="0"/>
              </a:rPr>
              <a:t>esame.</a:t>
            </a:r>
            <a:endParaRPr lang="it-IT" sz="2400" dirty="0">
              <a:solidFill>
                <a:schemeClr val="accent1">
                  <a:lumMod val="75000"/>
                </a:schemeClr>
              </a:solidFill>
              <a:latin typeface="Futura Hv BT" panose="020B0702020204020204" pitchFamily="34" charset="0"/>
            </a:endParaRPr>
          </a:p>
        </p:txBody>
      </p:sp>
      <p:sp>
        <p:nvSpPr>
          <p:cNvPr id="2" name="Segnaposto data 1"/>
          <p:cNvSpPr>
            <a:spLocks noGrp="1"/>
          </p:cNvSpPr>
          <p:nvPr>
            <p:ph type="dt" sz="half" idx="10"/>
          </p:nvPr>
        </p:nvSpPr>
        <p:spPr/>
        <p:txBody>
          <a:bodyPr/>
          <a:lstStyle/>
          <a:p>
            <a:fld id="{418F6CD5-F613-48E7-8BA2-7E6716AF023B}" type="datetime1">
              <a:rPr lang="en-US" smtClean="0"/>
              <a:t>3/25/2022</a:t>
            </a:fld>
            <a:endParaRPr lang="en-US" dirty="0"/>
          </a:p>
        </p:txBody>
      </p:sp>
      <p:sp>
        <p:nvSpPr>
          <p:cNvPr id="3" name="Segnaposto piè di pagina 2"/>
          <p:cNvSpPr>
            <a:spLocks noGrp="1"/>
          </p:cNvSpPr>
          <p:nvPr>
            <p:ph type="ftr" sz="quarter" idx="11"/>
          </p:nvPr>
        </p:nvSpPr>
        <p:spPr/>
        <p:txBody>
          <a:bodyPr/>
          <a:lstStyle/>
          <a:p>
            <a:r>
              <a:rPr lang="en-US" smtClean="0"/>
              <a:t>DS Margherita Manghisi</a:t>
            </a:r>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643569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sz="4000" b="1" dirty="0" smtClean="0">
                <a:solidFill>
                  <a:schemeClr val="accent1">
                    <a:lumMod val="75000"/>
                  </a:schemeClr>
                </a:solidFill>
                <a:latin typeface="Futura Hv BT" panose="020B0702020204020204" pitchFamily="34" charset="0"/>
              </a:rPr>
              <a:t>Griglia di Valutazione</a:t>
            </a:r>
            <a:br>
              <a:rPr lang="it-IT" sz="4000" b="1" dirty="0" smtClean="0">
                <a:solidFill>
                  <a:schemeClr val="accent1">
                    <a:lumMod val="75000"/>
                  </a:schemeClr>
                </a:solidFill>
                <a:latin typeface="Futura Hv BT" panose="020B0702020204020204" pitchFamily="34" charset="0"/>
              </a:rPr>
            </a:br>
            <a:r>
              <a:rPr lang="it-IT" sz="2400" b="1" dirty="0">
                <a:solidFill>
                  <a:schemeClr val="accent1">
                    <a:lumMod val="75000"/>
                  </a:schemeClr>
                </a:solidFill>
                <a:latin typeface="Futura Hv BT" panose="020B0702020204020204" pitchFamily="34" charset="0"/>
              </a:rPr>
              <a:t> </a:t>
            </a:r>
            <a:r>
              <a:rPr lang="it-IT" sz="2400" b="1" dirty="0" smtClean="0">
                <a:solidFill>
                  <a:schemeClr val="accent1">
                    <a:lumMod val="75000"/>
                  </a:schemeClr>
                </a:solidFill>
                <a:latin typeface="Futura Hv BT" panose="020B0702020204020204" pitchFamily="34" charset="0"/>
              </a:rPr>
              <a:t>					</a:t>
            </a:r>
            <a:r>
              <a:rPr lang="it-IT" sz="1800" b="1" dirty="0" smtClean="0">
                <a:solidFill>
                  <a:schemeClr val="accent1">
                    <a:lumMod val="75000"/>
                  </a:schemeClr>
                </a:solidFill>
                <a:latin typeface="Futura Hv BT" panose="020B0702020204020204" pitchFamily="34" charset="0"/>
              </a:rPr>
              <a:t>Allegato A</a:t>
            </a:r>
            <a:endParaRPr lang="it-IT" sz="4000" b="1" dirty="0">
              <a:solidFill>
                <a:schemeClr val="accent1">
                  <a:lumMod val="75000"/>
                </a:schemeClr>
              </a:solidFill>
              <a:latin typeface="Futura Hv BT" panose="020B0702020204020204" pitchFamily="34" charset="0"/>
            </a:endParaRPr>
          </a:p>
        </p:txBody>
      </p:sp>
      <p:pic>
        <p:nvPicPr>
          <p:cNvPr id="4" name="Immagine 3"/>
          <p:cNvPicPr>
            <a:picLocks noChangeAspect="1"/>
          </p:cNvPicPr>
          <p:nvPr/>
        </p:nvPicPr>
        <p:blipFill rotWithShape="1">
          <a:blip r:embed="rId2"/>
          <a:srcRect t="5758" r="645" b="2678"/>
          <a:stretch/>
        </p:blipFill>
        <p:spPr>
          <a:xfrm>
            <a:off x="2426711" y="1737360"/>
            <a:ext cx="7681565" cy="4638502"/>
          </a:xfrm>
          <a:prstGeom prst="rect">
            <a:avLst/>
          </a:prstGeom>
        </p:spPr>
      </p:pic>
      <p:sp>
        <p:nvSpPr>
          <p:cNvPr id="6" name="Segnaposto data 5"/>
          <p:cNvSpPr>
            <a:spLocks noGrp="1"/>
          </p:cNvSpPr>
          <p:nvPr>
            <p:ph type="dt" sz="half" idx="10"/>
          </p:nvPr>
        </p:nvSpPr>
        <p:spPr/>
        <p:txBody>
          <a:bodyPr/>
          <a:lstStyle/>
          <a:p>
            <a:fld id="{C4A5D6A1-1E2E-4B6D-9150-56590ED33A46}" type="datetime1">
              <a:rPr lang="en-US" smtClean="0"/>
              <a:t>3/25/2022</a:t>
            </a:fld>
            <a:endParaRPr lang="en-US" dirty="0"/>
          </a:p>
        </p:txBody>
      </p:sp>
      <p:sp>
        <p:nvSpPr>
          <p:cNvPr id="7" name="Segnaposto piè di pagina 6"/>
          <p:cNvSpPr>
            <a:spLocks noGrp="1"/>
          </p:cNvSpPr>
          <p:nvPr>
            <p:ph type="ftr" sz="quarter" idx="11"/>
          </p:nvPr>
        </p:nvSpPr>
        <p:spPr/>
        <p:txBody>
          <a:bodyPr/>
          <a:lstStyle/>
          <a:p>
            <a:r>
              <a:rPr lang="en-US" smtClean="0"/>
              <a:t>DS Margherita Manghisi</a:t>
            </a:r>
            <a:endParaRPr lang="en-US" dirty="0"/>
          </a:p>
        </p:txBody>
      </p:sp>
      <p:sp>
        <p:nvSpPr>
          <p:cNvPr id="8" name="Segnaposto numero diapositiva 7"/>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58334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87012" y="235955"/>
            <a:ext cx="7038392" cy="1042339"/>
          </a:xfrm>
        </p:spPr>
        <p:txBody>
          <a:bodyPr>
            <a:normAutofit fontScale="90000"/>
          </a:bodyPr>
          <a:lstStyle/>
          <a:p>
            <a:r>
              <a:rPr lang="it-IT" dirty="0"/>
              <a:t/>
            </a:r>
            <a:br>
              <a:rPr lang="it-IT" dirty="0"/>
            </a:br>
            <a:r>
              <a:rPr lang="it-IT" dirty="0"/>
              <a:t> </a:t>
            </a:r>
            <a:r>
              <a:rPr lang="it-IT" sz="4400" b="1" dirty="0">
                <a:solidFill>
                  <a:schemeClr val="accent1">
                    <a:lumMod val="75000"/>
                  </a:schemeClr>
                </a:solidFill>
                <a:latin typeface="Futura Hv BT" panose="020B0702020204020204" pitchFamily="34" charset="0"/>
              </a:rPr>
              <a:t>Inizio delle prove d’Esame </a:t>
            </a:r>
            <a:endParaRPr lang="it-IT" sz="44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419878" y="2341984"/>
            <a:ext cx="10870163" cy="3662265"/>
          </a:xfrm>
        </p:spPr>
        <p:txBody>
          <a:bodyPr/>
          <a:lstStyle/>
          <a:p>
            <a:pPr algn="l"/>
            <a:r>
              <a:rPr lang="it-IT" dirty="0" smtClean="0">
                <a:solidFill>
                  <a:schemeClr val="accent1">
                    <a:lumMod val="75000"/>
                  </a:schemeClr>
                </a:solidFill>
                <a:latin typeface="Futura Hv BT" panose="020B0702020204020204" pitchFamily="34" charset="0"/>
              </a:rPr>
              <a:t>Articolo 2, comma 1: </a:t>
            </a:r>
          </a:p>
          <a:p>
            <a:pPr algn="just">
              <a:lnSpc>
                <a:spcPct val="100000"/>
              </a:lnSpc>
            </a:pPr>
            <a:r>
              <a:rPr lang="it-IT" dirty="0" smtClean="0">
                <a:solidFill>
                  <a:schemeClr val="accent1">
                    <a:lumMod val="75000"/>
                  </a:schemeClr>
                </a:solidFill>
                <a:latin typeface="Futura Hv BT" panose="020B0702020204020204" pitchFamily="34" charset="0"/>
              </a:rPr>
              <a:t>la sessione dell’esame di Stato conclusivo del secondo ciclo di istruzione ha inizio </a:t>
            </a:r>
            <a:r>
              <a:rPr lang="it-IT" b="1" dirty="0" smtClean="0">
                <a:solidFill>
                  <a:schemeClr val="accent1">
                    <a:lumMod val="75000"/>
                  </a:schemeClr>
                </a:solidFill>
                <a:latin typeface="Futura Hv BT" panose="020B0702020204020204" pitchFamily="34" charset="0"/>
              </a:rPr>
              <a:t>il giorno 22 giugno 2022 alle ore 8:30</a:t>
            </a:r>
            <a:r>
              <a:rPr lang="it-IT" dirty="0" smtClean="0">
                <a:solidFill>
                  <a:schemeClr val="accent1">
                    <a:lumMod val="75000"/>
                  </a:schemeClr>
                </a:solidFill>
                <a:latin typeface="Futura Hv BT" panose="020B0702020204020204" pitchFamily="34" charset="0"/>
              </a:rPr>
              <a:t>, con la </a:t>
            </a:r>
            <a:r>
              <a:rPr lang="it-IT" b="1" dirty="0" smtClean="0">
                <a:solidFill>
                  <a:schemeClr val="accent1">
                    <a:lumMod val="75000"/>
                  </a:schemeClr>
                </a:solidFill>
                <a:latin typeface="Futura Hv BT" panose="020B0702020204020204" pitchFamily="34" charset="0"/>
              </a:rPr>
              <a:t>prima prova scritta</a:t>
            </a:r>
            <a:r>
              <a:rPr lang="it-IT" dirty="0" smtClean="0">
                <a:solidFill>
                  <a:schemeClr val="accent1">
                    <a:lumMod val="75000"/>
                  </a:schemeClr>
                </a:solidFill>
                <a:latin typeface="Futura Hv BT" panose="020B0702020204020204" pitchFamily="34" charset="0"/>
              </a:rPr>
              <a:t>.</a:t>
            </a:r>
          </a:p>
          <a:p>
            <a:pPr algn="just">
              <a:lnSpc>
                <a:spcPct val="100000"/>
              </a:lnSpc>
            </a:pPr>
            <a:endParaRPr lang="it-IT" dirty="0" smtClean="0">
              <a:solidFill>
                <a:schemeClr val="accent1">
                  <a:lumMod val="75000"/>
                </a:schemeClr>
              </a:solidFill>
              <a:latin typeface="Futura Hv BT" panose="020B0702020204020204" pitchFamily="34" charset="0"/>
            </a:endParaRPr>
          </a:p>
          <a:p>
            <a:pPr algn="just">
              <a:lnSpc>
                <a:spcPct val="100000"/>
              </a:lnSpc>
            </a:pPr>
            <a:r>
              <a:rPr lang="it-IT" dirty="0" smtClean="0">
                <a:solidFill>
                  <a:schemeClr val="accent1">
                    <a:lumMod val="75000"/>
                  </a:schemeClr>
                </a:solidFill>
                <a:latin typeface="Futura Hv BT" panose="020B0702020204020204" pitchFamily="34" charset="0"/>
              </a:rPr>
              <a:t>La </a:t>
            </a:r>
            <a:r>
              <a:rPr lang="it-IT" b="1" dirty="0" smtClean="0">
                <a:solidFill>
                  <a:schemeClr val="accent1">
                    <a:lumMod val="75000"/>
                  </a:schemeClr>
                </a:solidFill>
                <a:latin typeface="Futura Hv BT" panose="020B0702020204020204" pitchFamily="34" charset="0"/>
              </a:rPr>
              <a:t>seconda prova scritta </a:t>
            </a:r>
            <a:r>
              <a:rPr lang="it-IT" dirty="0" smtClean="0">
                <a:solidFill>
                  <a:schemeClr val="accent1">
                    <a:lumMod val="75000"/>
                  </a:schemeClr>
                </a:solidFill>
                <a:latin typeface="Futura Hv BT" panose="020B0702020204020204" pitchFamily="34" charset="0"/>
              </a:rPr>
              <a:t>è prevista per il giorno successivo: </a:t>
            </a:r>
            <a:r>
              <a:rPr lang="it-IT" b="1" dirty="0" smtClean="0">
                <a:solidFill>
                  <a:schemeClr val="accent1">
                    <a:lumMod val="75000"/>
                  </a:schemeClr>
                </a:solidFill>
                <a:latin typeface="Futura Hv BT" panose="020B0702020204020204" pitchFamily="34" charset="0"/>
              </a:rPr>
              <a:t>23/06/2022</a:t>
            </a:r>
            <a:r>
              <a:rPr lang="it-IT" dirty="0" smtClean="0">
                <a:solidFill>
                  <a:schemeClr val="accent1">
                    <a:lumMod val="75000"/>
                  </a:schemeClr>
                </a:solidFill>
                <a:latin typeface="Futura Hv BT" panose="020B0702020204020204" pitchFamily="34" charset="0"/>
              </a:rPr>
              <a:t> sempre alle </a:t>
            </a:r>
            <a:r>
              <a:rPr lang="it-IT" b="1" dirty="0" smtClean="0">
                <a:solidFill>
                  <a:schemeClr val="accent1">
                    <a:lumMod val="75000"/>
                  </a:schemeClr>
                </a:solidFill>
                <a:latin typeface="Futura Hv BT" panose="020B0702020204020204" pitchFamily="34" charset="0"/>
              </a:rPr>
              <a:t>ore 8,30.</a:t>
            </a:r>
            <a:endParaRPr lang="it-IT" b="1"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F0F85743-5E11-4365-8116-346D4E83C263}"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826755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40359" y="357253"/>
            <a:ext cx="8322906" cy="1042339"/>
          </a:xfrm>
        </p:spPr>
        <p:txBody>
          <a:bodyPr>
            <a:normAutofit fontScale="90000"/>
          </a:bodyPr>
          <a:lstStyle/>
          <a:p>
            <a:r>
              <a:rPr lang="it-IT" dirty="0"/>
              <a:t/>
            </a:r>
            <a:br>
              <a:rPr lang="it-IT" dirty="0"/>
            </a:br>
            <a:r>
              <a:rPr lang="it-IT" dirty="0"/>
              <a:t> </a:t>
            </a:r>
            <a:r>
              <a:rPr lang="it-IT" sz="4000" b="1" dirty="0" smtClean="0">
                <a:solidFill>
                  <a:schemeClr val="accent1">
                    <a:lumMod val="75000"/>
                  </a:schemeClr>
                </a:solidFill>
                <a:latin typeface="Futura Hv BT" panose="020B0702020204020204" pitchFamily="34" charset="0"/>
              </a:rPr>
              <a:t>Le condizioni di ammissione all’esame</a:t>
            </a:r>
            <a:endParaRPr lang="it-IT" sz="40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718458" y="1903446"/>
            <a:ext cx="10664888" cy="3662265"/>
          </a:xfrm>
        </p:spPr>
        <p:txBody>
          <a:bodyPr>
            <a:noAutofit/>
          </a:bodyPr>
          <a:lstStyle/>
          <a:p>
            <a:pPr algn="just">
              <a:lnSpc>
                <a:spcPct val="100000"/>
              </a:lnSpc>
            </a:pPr>
            <a:r>
              <a:rPr lang="it-IT" dirty="0" smtClean="0">
                <a:solidFill>
                  <a:schemeClr val="accent1">
                    <a:lumMod val="75000"/>
                  </a:schemeClr>
                </a:solidFill>
                <a:latin typeface="Futura Hv BT" panose="020B0702020204020204" pitchFamily="34" charset="0"/>
              </a:rPr>
              <a:t>Sono ammessi a sostenere l’esame di Stato in qualità di candidati interni gli studenti che hanno frequentato l’ultimo anno di corso anche in assenza dei requisiti di cui all’art. 13, comma 2, lettere b) e c) del d. </a:t>
            </a:r>
            <a:r>
              <a:rPr lang="it-IT" dirty="0" err="1" smtClean="0">
                <a:solidFill>
                  <a:schemeClr val="accent1">
                    <a:lumMod val="75000"/>
                  </a:schemeClr>
                </a:solidFill>
                <a:latin typeface="Futura Hv BT" panose="020B0702020204020204" pitchFamily="34" charset="0"/>
              </a:rPr>
              <a:t>lgs</a:t>
            </a:r>
            <a:r>
              <a:rPr lang="it-IT" dirty="0" smtClean="0">
                <a:solidFill>
                  <a:schemeClr val="accent1">
                    <a:lumMod val="75000"/>
                  </a:schemeClr>
                </a:solidFill>
                <a:latin typeface="Futura Hv BT" panose="020B0702020204020204" pitchFamily="34" charset="0"/>
              </a:rPr>
              <a:t> 62/2017.</a:t>
            </a:r>
          </a:p>
          <a:p>
            <a:pPr algn="just">
              <a:lnSpc>
                <a:spcPct val="100000"/>
              </a:lnSpc>
            </a:pPr>
            <a:r>
              <a:rPr lang="it-IT" b="1" dirty="0" smtClean="0">
                <a:solidFill>
                  <a:schemeClr val="accent1">
                    <a:lumMod val="75000"/>
                  </a:schemeClr>
                </a:solidFill>
                <a:latin typeface="Futura Hv BT" panose="020B0702020204020204" pitchFamily="34" charset="0"/>
              </a:rPr>
              <a:t>lettera b)</a:t>
            </a:r>
            <a:r>
              <a:rPr lang="it-IT" dirty="0" smtClean="0">
                <a:solidFill>
                  <a:schemeClr val="accent1">
                    <a:lumMod val="75000"/>
                  </a:schemeClr>
                </a:solidFill>
                <a:latin typeface="Futura Hv BT" panose="020B0702020204020204" pitchFamily="34" charset="0"/>
              </a:rPr>
              <a:t> partecipazione, durante l'ultimo anno di corso, alle prove predisposte dall'</a:t>
            </a:r>
            <a:r>
              <a:rPr lang="it-IT" b="1" dirty="0" smtClean="0">
                <a:solidFill>
                  <a:schemeClr val="accent1">
                    <a:lumMod val="75000"/>
                  </a:schemeClr>
                </a:solidFill>
                <a:latin typeface="Futura Hv BT" panose="020B0702020204020204" pitchFamily="34" charset="0"/>
              </a:rPr>
              <a:t>INVALSI</a:t>
            </a:r>
            <a:r>
              <a:rPr lang="it-IT" dirty="0" smtClean="0">
                <a:solidFill>
                  <a:schemeClr val="accent1">
                    <a:lumMod val="75000"/>
                  </a:schemeClr>
                </a:solidFill>
                <a:latin typeface="Futura Hv BT" panose="020B0702020204020204" pitchFamily="34" charset="0"/>
              </a:rPr>
              <a:t>, volte a verificare i livelli di apprendimento conseguiti nelle discipline oggetto di rilevazione di cui all'articolo 19;</a:t>
            </a:r>
          </a:p>
          <a:p>
            <a:pPr algn="just">
              <a:lnSpc>
                <a:spcPct val="100000"/>
              </a:lnSpc>
            </a:pPr>
            <a:r>
              <a:rPr lang="it-IT" b="1" dirty="0" smtClean="0">
                <a:solidFill>
                  <a:schemeClr val="accent1">
                    <a:lumMod val="75000"/>
                  </a:schemeClr>
                </a:solidFill>
                <a:latin typeface="Futura Hv BT" panose="020B0702020204020204" pitchFamily="34" charset="0"/>
              </a:rPr>
              <a:t>lettera c)</a:t>
            </a:r>
            <a:r>
              <a:rPr lang="it-IT" dirty="0" smtClean="0">
                <a:solidFill>
                  <a:schemeClr val="accent1">
                    <a:lumMod val="75000"/>
                  </a:schemeClr>
                </a:solidFill>
                <a:latin typeface="Futura Hv BT" panose="020B0702020204020204" pitchFamily="34" charset="0"/>
              </a:rPr>
              <a:t> svolgimento dell'attività di PCTO -</a:t>
            </a:r>
            <a:r>
              <a:rPr lang="it-IT" b="1" dirty="0" smtClean="0">
                <a:solidFill>
                  <a:schemeClr val="accent1">
                    <a:lumMod val="75000"/>
                  </a:schemeClr>
                </a:solidFill>
                <a:latin typeface="Futura Hv BT" panose="020B0702020204020204" pitchFamily="34" charset="0"/>
              </a:rPr>
              <a:t>alternanza scuola-lavoro </a:t>
            </a:r>
            <a:r>
              <a:rPr lang="it-IT" dirty="0" smtClean="0">
                <a:solidFill>
                  <a:schemeClr val="accent1">
                    <a:lumMod val="75000"/>
                  </a:schemeClr>
                </a:solidFill>
                <a:latin typeface="Futura Hv BT" panose="020B0702020204020204" pitchFamily="34" charset="0"/>
              </a:rPr>
              <a:t>secondo quanto previsto dall'indirizzo di studio nel secondo biennio e nell'ultimo anno di corso.</a:t>
            </a:r>
          </a:p>
        </p:txBody>
      </p:sp>
      <p:sp>
        <p:nvSpPr>
          <p:cNvPr id="4" name="Segnaposto data 3"/>
          <p:cNvSpPr>
            <a:spLocks noGrp="1"/>
          </p:cNvSpPr>
          <p:nvPr>
            <p:ph type="dt" sz="half" idx="10"/>
          </p:nvPr>
        </p:nvSpPr>
        <p:spPr/>
        <p:txBody>
          <a:bodyPr/>
          <a:lstStyle/>
          <a:p>
            <a:fld id="{525D99E2-E216-4414-A946-6E6CC65110A8}"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95731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93706" y="403906"/>
            <a:ext cx="8322906" cy="1042339"/>
          </a:xfrm>
        </p:spPr>
        <p:txBody>
          <a:bodyPr>
            <a:noAutofit/>
          </a:bodyPr>
          <a:lstStyle/>
          <a:p>
            <a:r>
              <a:rPr lang="it-IT" sz="3600" b="1" dirty="0" smtClean="0">
                <a:solidFill>
                  <a:schemeClr val="accent1">
                    <a:lumMod val="75000"/>
                  </a:schemeClr>
                </a:solidFill>
                <a:latin typeface="Futura Hv BT" panose="020B0702020204020204" pitchFamily="34" charset="0"/>
              </a:rPr>
              <a:t>Le condizioni di ammissione all’esame</a:t>
            </a:r>
            <a:endParaRPr lang="it-IT" sz="36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485192" y="1996751"/>
            <a:ext cx="10954139" cy="4002833"/>
          </a:xfrm>
        </p:spPr>
        <p:txBody>
          <a:bodyPr>
            <a:normAutofit/>
          </a:bodyPr>
          <a:lstStyle/>
          <a:p>
            <a:pPr algn="just">
              <a:lnSpc>
                <a:spcPct val="110000"/>
              </a:lnSpc>
            </a:pPr>
            <a:r>
              <a:rPr lang="it-IT" dirty="0" smtClean="0">
                <a:solidFill>
                  <a:schemeClr val="accent1">
                    <a:lumMod val="75000"/>
                  </a:schemeClr>
                </a:solidFill>
                <a:latin typeface="Futura Hv BT" panose="020B0702020204020204" pitchFamily="34" charset="0"/>
              </a:rPr>
              <a:t>L’O.M. in esame non richiama espressamente il punto d) art. 13 c.2 del </a:t>
            </a:r>
            <a:r>
              <a:rPr lang="it-IT" dirty="0" smtClean="0">
                <a:solidFill>
                  <a:schemeClr val="accent1">
                    <a:lumMod val="75000"/>
                  </a:schemeClr>
                </a:solidFill>
                <a:latin typeface="Futura Hv BT" panose="020B0702020204020204" pitchFamily="34" charset="0"/>
              </a:rPr>
              <a:t>D. </a:t>
            </a:r>
            <a:r>
              <a:rPr lang="it-IT" dirty="0" err="1" smtClean="0">
                <a:solidFill>
                  <a:schemeClr val="accent1">
                    <a:lumMod val="75000"/>
                  </a:schemeClr>
                </a:solidFill>
                <a:latin typeface="Futura Hv BT" panose="020B0702020204020204" pitchFamily="34" charset="0"/>
              </a:rPr>
              <a:t>lgs</a:t>
            </a:r>
            <a:r>
              <a:rPr lang="it-IT" dirty="0" smtClean="0">
                <a:solidFill>
                  <a:schemeClr val="accent1">
                    <a:lumMod val="75000"/>
                  </a:schemeClr>
                </a:solidFill>
                <a:latin typeface="Futura Hv BT" panose="020B0702020204020204" pitchFamily="34" charset="0"/>
              </a:rPr>
              <a:t>. </a:t>
            </a:r>
            <a:r>
              <a:rPr lang="it-IT" dirty="0" smtClean="0">
                <a:solidFill>
                  <a:schemeClr val="accent1">
                    <a:lumMod val="75000"/>
                  </a:schemeClr>
                </a:solidFill>
                <a:latin typeface="Futura Hv BT" panose="020B0702020204020204" pitchFamily="34" charset="0"/>
              </a:rPr>
              <a:t>n. 62/2017, relativo al conseguimento di una votazione non inferiore ai sei decimi in ciascuna disciplina e un voto di comportamento non inferiore a sei decimi, come condizione di ammissione agli esami.</a:t>
            </a:r>
          </a:p>
          <a:p>
            <a:pPr algn="just">
              <a:lnSpc>
                <a:spcPct val="110000"/>
              </a:lnSpc>
            </a:pPr>
            <a:r>
              <a:rPr lang="it-IT" dirty="0" smtClean="0">
                <a:solidFill>
                  <a:schemeClr val="accent1">
                    <a:lumMod val="75000"/>
                  </a:schemeClr>
                </a:solidFill>
                <a:latin typeface="Futura Hv BT" panose="020B0702020204020204" pitchFamily="34" charset="0"/>
              </a:rPr>
              <a:t>Tuttavia, la norma è vigente e quindi applicabile. Si ricorda altresì che ai sensi del citato art. 13 c. 2 </a:t>
            </a:r>
            <a:r>
              <a:rPr lang="it-IT" dirty="0" err="1" smtClean="0">
                <a:solidFill>
                  <a:schemeClr val="accent1">
                    <a:lumMod val="75000"/>
                  </a:schemeClr>
                </a:solidFill>
                <a:latin typeface="Futura Hv BT" panose="020B0702020204020204" pitchFamily="34" charset="0"/>
              </a:rPr>
              <a:t>lett</a:t>
            </a:r>
            <a:r>
              <a:rPr lang="it-IT" dirty="0" smtClean="0">
                <a:solidFill>
                  <a:schemeClr val="accent1">
                    <a:lumMod val="75000"/>
                  </a:schemeClr>
                </a:solidFill>
                <a:latin typeface="Futura Hv BT" panose="020B0702020204020204" pitchFamily="34" charset="0"/>
              </a:rPr>
              <a:t>. d) ” Nel caso di votazione inferiore a sei decimi in una disciplina o in un gruppo di discipline, il consiglio di classe può deliberare, con adeguata motivazione, l'ammissione all'esame conclusivo del secondo ciclo”.</a:t>
            </a:r>
            <a:endParaRPr lang="it-IT"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A316F265-86F2-4D82-A79F-A5E4EF242ABA}"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355063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12367" y="0"/>
            <a:ext cx="7038392" cy="1042339"/>
          </a:xfrm>
        </p:spPr>
        <p:txBody>
          <a:bodyPr anchor="t">
            <a:noAutofit/>
          </a:bodyPr>
          <a:lstStyle/>
          <a:p>
            <a:r>
              <a:rPr lang="it-IT" sz="4000" dirty="0"/>
              <a:t/>
            </a:r>
            <a:br>
              <a:rPr lang="it-IT" sz="4000" dirty="0"/>
            </a:br>
            <a:r>
              <a:rPr lang="it-IT" sz="3600" dirty="0">
                <a:latin typeface="Futura Hv BT" panose="020B0702020204020204" pitchFamily="34" charset="0"/>
              </a:rPr>
              <a:t> </a:t>
            </a:r>
            <a:r>
              <a:rPr lang="it-IT" sz="3600" b="1" dirty="0" smtClean="0">
                <a:solidFill>
                  <a:schemeClr val="accent1">
                    <a:lumMod val="75000"/>
                  </a:schemeClr>
                </a:solidFill>
                <a:latin typeface="Futura Hv BT" panose="020B0702020204020204" pitchFamily="34" charset="0"/>
              </a:rPr>
              <a:t>Deroga alla frequenza del monte ore annuale</a:t>
            </a:r>
            <a:endParaRPr lang="it-IT" sz="36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718458" y="2071396"/>
            <a:ext cx="10164147" cy="4208106"/>
          </a:xfrm>
        </p:spPr>
        <p:txBody>
          <a:bodyPr>
            <a:normAutofit/>
          </a:bodyPr>
          <a:lstStyle/>
          <a:p>
            <a:pPr algn="just">
              <a:lnSpc>
                <a:spcPct val="100000"/>
              </a:lnSpc>
            </a:pPr>
            <a:r>
              <a:rPr lang="it-IT" dirty="0" smtClean="0">
                <a:solidFill>
                  <a:schemeClr val="accent1">
                    <a:lumMod val="75000"/>
                  </a:schemeClr>
                </a:solidFill>
                <a:latin typeface="Futura Hv BT" panose="020B0702020204020204" pitchFamily="34" charset="0"/>
              </a:rPr>
              <a:t>Nessuna deroga è prevista espressamente alla frequenza del monte ore di cui all’art. 13, comma 2, lettera a), del d. </a:t>
            </a:r>
            <a:r>
              <a:rPr lang="it-IT" dirty="0" err="1" smtClean="0">
                <a:solidFill>
                  <a:schemeClr val="accent1">
                    <a:lumMod val="75000"/>
                  </a:schemeClr>
                </a:solidFill>
                <a:latin typeface="Futura Hv BT" panose="020B0702020204020204" pitchFamily="34" charset="0"/>
              </a:rPr>
              <a:t>lgs</a:t>
            </a:r>
            <a:r>
              <a:rPr lang="it-IT" dirty="0" smtClean="0">
                <a:solidFill>
                  <a:schemeClr val="accent1">
                    <a:lumMod val="75000"/>
                  </a:schemeClr>
                </a:solidFill>
                <a:latin typeface="Futura Hv BT" panose="020B0702020204020204" pitchFamily="34" charset="0"/>
              </a:rPr>
              <a:t>. 62/2017, ma solo la possibilità della valutazione in deroga ai sensi dell’articolo 14, comma 7, del D.P.R. 22 giugno 2009, n. 122. </a:t>
            </a:r>
          </a:p>
          <a:p>
            <a:pPr algn="just">
              <a:lnSpc>
                <a:spcPct val="100000"/>
              </a:lnSpc>
            </a:pPr>
            <a:r>
              <a:rPr lang="it-IT" dirty="0" smtClean="0">
                <a:solidFill>
                  <a:schemeClr val="accent1">
                    <a:lumMod val="75000"/>
                  </a:schemeClr>
                </a:solidFill>
                <a:latin typeface="Futura Hv BT" panose="020B0702020204020204" pitchFamily="34" charset="0"/>
              </a:rPr>
              <a:t>La deroga, come noto, è prevista per situazioni documentate tra cui l’O.M. in esame annovera anche “specifiche situazioni dovute all’emergenza epidemiologica”. </a:t>
            </a:r>
          </a:p>
          <a:p>
            <a:pPr algn="just">
              <a:lnSpc>
                <a:spcPct val="100000"/>
              </a:lnSpc>
            </a:pPr>
            <a:r>
              <a:rPr lang="it-IT" dirty="0" smtClean="0">
                <a:solidFill>
                  <a:schemeClr val="accent1">
                    <a:lumMod val="75000"/>
                  </a:schemeClr>
                </a:solidFill>
                <a:latin typeface="Futura Hv BT" panose="020B0702020204020204" pitchFamily="34" charset="0"/>
              </a:rPr>
              <a:t>In sintesi: a decidere è il Consiglio di Classe sulla base dei criteri deliberati dal Collegio dei docenti.</a:t>
            </a:r>
            <a:endParaRPr lang="it-IT"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6A671A58-6D71-42B3-A213-02DD9D36BEF5}"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129885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87012" y="235955"/>
            <a:ext cx="7038392" cy="1042339"/>
          </a:xfrm>
        </p:spPr>
        <p:txBody>
          <a:bodyPr>
            <a:normAutofit fontScale="90000"/>
          </a:bodyPr>
          <a:lstStyle/>
          <a:p>
            <a:r>
              <a:rPr lang="it-IT" dirty="0"/>
              <a:t/>
            </a:r>
            <a:br>
              <a:rPr lang="it-IT" dirty="0"/>
            </a:br>
            <a:r>
              <a:rPr lang="it-IT" dirty="0"/>
              <a:t> </a:t>
            </a:r>
            <a:r>
              <a:rPr lang="it-IT" sz="4000" b="1" dirty="0" smtClean="0">
                <a:solidFill>
                  <a:schemeClr val="accent1">
                    <a:lumMod val="75000"/>
                  </a:schemeClr>
                </a:solidFill>
                <a:latin typeface="Futura Hv BT" panose="020B0702020204020204" pitchFamily="34" charset="0"/>
              </a:rPr>
              <a:t>Ammissione agli esami di Stato</a:t>
            </a:r>
            <a:endParaRPr lang="it-IT" sz="40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1259633" y="2341985"/>
            <a:ext cx="9417698" cy="2313992"/>
          </a:xfrm>
        </p:spPr>
        <p:txBody>
          <a:bodyPr/>
          <a:lstStyle/>
          <a:p>
            <a:pPr algn="just">
              <a:lnSpc>
                <a:spcPct val="150000"/>
              </a:lnSpc>
            </a:pPr>
            <a:r>
              <a:rPr lang="it-IT" dirty="0" smtClean="0">
                <a:solidFill>
                  <a:schemeClr val="accent1">
                    <a:lumMod val="75000"/>
                  </a:schemeClr>
                </a:solidFill>
                <a:latin typeface="Futura Hv BT" panose="020B0702020204020204" pitchFamily="34" charset="0"/>
              </a:rPr>
              <a:t>L’ammissione all’esame di Stato è disposta, in sede di scrutinio finale, dal </a:t>
            </a:r>
            <a:r>
              <a:rPr lang="it-IT" dirty="0" smtClean="0">
                <a:solidFill>
                  <a:schemeClr val="accent1">
                    <a:lumMod val="75000"/>
                  </a:schemeClr>
                </a:solidFill>
                <a:latin typeface="Futura Hv BT" panose="020B0702020204020204" pitchFamily="34" charset="0"/>
              </a:rPr>
              <a:t>Consiglio </a:t>
            </a:r>
            <a:r>
              <a:rPr lang="it-IT" dirty="0" smtClean="0">
                <a:solidFill>
                  <a:schemeClr val="accent1">
                    <a:lumMod val="75000"/>
                  </a:schemeClr>
                </a:solidFill>
                <a:latin typeface="Futura Hv BT" panose="020B0702020204020204" pitchFamily="34" charset="0"/>
              </a:rPr>
              <a:t>di </a:t>
            </a:r>
            <a:r>
              <a:rPr lang="it-IT" dirty="0" smtClean="0">
                <a:solidFill>
                  <a:schemeClr val="accent1">
                    <a:lumMod val="75000"/>
                  </a:schemeClr>
                </a:solidFill>
                <a:latin typeface="Futura Hv BT" panose="020B0702020204020204" pitchFamily="34" charset="0"/>
              </a:rPr>
              <a:t>Classe </a:t>
            </a:r>
            <a:r>
              <a:rPr lang="it-IT" dirty="0" smtClean="0">
                <a:solidFill>
                  <a:schemeClr val="accent1">
                    <a:lumMod val="75000"/>
                  </a:schemeClr>
                </a:solidFill>
                <a:latin typeface="Futura Hv BT" panose="020B0702020204020204" pitchFamily="34" charset="0"/>
              </a:rPr>
              <a:t>presieduto dal dirigente/coordinatore o da suo delegato.</a:t>
            </a:r>
            <a:endParaRPr lang="it-IT"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4FFBC7B1-EA99-4CE1-96B1-3EE6767BCD54}"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798450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87012" y="235955"/>
            <a:ext cx="7987004" cy="1042339"/>
          </a:xfrm>
        </p:spPr>
        <p:txBody>
          <a:bodyPr>
            <a:normAutofit fontScale="90000"/>
          </a:bodyPr>
          <a:lstStyle/>
          <a:p>
            <a:r>
              <a:rPr lang="it-IT" dirty="0"/>
              <a:t/>
            </a:r>
            <a:br>
              <a:rPr lang="it-IT" dirty="0"/>
            </a:br>
            <a:r>
              <a:rPr lang="it-IT" dirty="0"/>
              <a:t> </a:t>
            </a:r>
            <a:r>
              <a:rPr lang="it-IT" sz="4000" b="1" dirty="0" smtClean="0">
                <a:solidFill>
                  <a:schemeClr val="accent1">
                    <a:lumMod val="75000"/>
                  </a:schemeClr>
                </a:solidFill>
                <a:latin typeface="Futura Hv BT" panose="020B0702020204020204" pitchFamily="34" charset="0"/>
              </a:rPr>
              <a:t>Documento del consiglio di classe</a:t>
            </a:r>
            <a:endParaRPr lang="it-IT" sz="40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270588" y="1772817"/>
            <a:ext cx="11103428" cy="3662265"/>
          </a:xfrm>
        </p:spPr>
        <p:txBody>
          <a:bodyPr>
            <a:noAutofit/>
          </a:bodyPr>
          <a:lstStyle/>
          <a:p>
            <a:pPr algn="l">
              <a:lnSpc>
                <a:spcPct val="120000"/>
              </a:lnSpc>
            </a:pPr>
            <a:r>
              <a:rPr lang="it-IT" sz="1600" dirty="0" smtClean="0">
                <a:solidFill>
                  <a:schemeClr val="accent1">
                    <a:lumMod val="75000"/>
                  </a:schemeClr>
                </a:solidFill>
                <a:latin typeface="Futura Hv BT" panose="020B0702020204020204" pitchFamily="34" charset="0"/>
              </a:rPr>
              <a:t>Entro il 15 maggio 2021 il consiglio di classe elabora, ai sensi dell’articolo 17, comma 1, del </a:t>
            </a:r>
            <a:r>
              <a:rPr lang="it-IT" sz="1600" dirty="0" err="1" smtClean="0">
                <a:solidFill>
                  <a:schemeClr val="accent1">
                    <a:lumMod val="75000"/>
                  </a:schemeClr>
                </a:solidFill>
                <a:latin typeface="Futura Hv BT" panose="020B0702020204020204" pitchFamily="34" charset="0"/>
              </a:rPr>
              <a:t>Dlgs</a:t>
            </a:r>
            <a:r>
              <a:rPr lang="it-IT" sz="1600" dirty="0" smtClean="0">
                <a:solidFill>
                  <a:schemeClr val="accent1">
                    <a:lumMod val="75000"/>
                  </a:schemeClr>
                </a:solidFill>
                <a:latin typeface="Futura Hv BT" panose="020B0702020204020204" pitchFamily="34" charset="0"/>
              </a:rPr>
              <a:t> 62/2017, un documento che esplicita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i contenuti,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i metodi,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i mezzi,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gli spazi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i tempi del percorso formativo,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i criteri, gli strumenti di valutazione adottati, </a:t>
            </a:r>
          </a:p>
          <a:p>
            <a:pPr marL="342900" indent="-342900" algn="l">
              <a:buFont typeface="Arial" panose="020B0604020202020204" pitchFamily="34" charset="0"/>
              <a:buChar char="•"/>
            </a:pPr>
            <a:r>
              <a:rPr lang="it-IT" sz="1600" dirty="0" smtClean="0">
                <a:solidFill>
                  <a:schemeClr val="accent1">
                    <a:lumMod val="75000"/>
                  </a:schemeClr>
                </a:solidFill>
                <a:latin typeface="Futura Hv BT" panose="020B0702020204020204" pitchFamily="34" charset="0"/>
              </a:rPr>
              <a:t>gli obiettivi raggiunti, anche tenendo presente quanto previsto per la seconda prova, </a:t>
            </a:r>
          </a:p>
          <a:p>
            <a:pPr algn="l">
              <a:lnSpc>
                <a:spcPct val="120000"/>
              </a:lnSpc>
            </a:pPr>
            <a:r>
              <a:rPr lang="it-IT" sz="1600" dirty="0" smtClean="0">
                <a:solidFill>
                  <a:schemeClr val="accent1">
                    <a:lumMod val="75000"/>
                  </a:schemeClr>
                </a:solidFill>
                <a:latin typeface="Futura Hv BT" panose="020B0702020204020204" pitchFamily="34" charset="0"/>
              </a:rPr>
              <a:t>nonché ogni altro elemento che lo stesso consiglio di classe ritenga utile e significativo ai fini dello svolgimento dell’esame. </a:t>
            </a:r>
          </a:p>
          <a:p>
            <a:pPr algn="l">
              <a:lnSpc>
                <a:spcPct val="120000"/>
              </a:lnSpc>
            </a:pPr>
            <a:r>
              <a:rPr lang="it-IT" sz="1600" dirty="0" smtClean="0">
                <a:solidFill>
                  <a:schemeClr val="accent1">
                    <a:lumMod val="75000"/>
                  </a:schemeClr>
                </a:solidFill>
                <a:latin typeface="Futura Hv BT" panose="020B0702020204020204" pitchFamily="34" charset="0"/>
              </a:rPr>
              <a:t>Per le </a:t>
            </a:r>
            <a:r>
              <a:rPr lang="it-IT" sz="1600" b="1" dirty="0" smtClean="0">
                <a:solidFill>
                  <a:schemeClr val="accent1">
                    <a:lumMod val="75000"/>
                  </a:schemeClr>
                </a:solidFill>
                <a:latin typeface="Futura Hv BT" panose="020B0702020204020204" pitchFamily="34" charset="0"/>
              </a:rPr>
              <a:t>discipline coinvolte </a:t>
            </a:r>
            <a:r>
              <a:rPr lang="it-IT" sz="1600" dirty="0" smtClean="0">
                <a:solidFill>
                  <a:schemeClr val="accent1">
                    <a:lumMod val="75000"/>
                  </a:schemeClr>
                </a:solidFill>
                <a:latin typeface="Futura Hv BT" panose="020B0702020204020204" pitchFamily="34" charset="0"/>
              </a:rPr>
              <a:t>sono altresì evidenziati gli </a:t>
            </a:r>
            <a:r>
              <a:rPr lang="it-IT" sz="1600" b="1" dirty="0" smtClean="0">
                <a:solidFill>
                  <a:schemeClr val="accent1">
                    <a:lumMod val="75000"/>
                  </a:schemeClr>
                </a:solidFill>
                <a:latin typeface="Futura Hv BT" panose="020B0702020204020204" pitchFamily="34" charset="0"/>
              </a:rPr>
              <a:t>obiettivi specifici di apprendimento </a:t>
            </a:r>
            <a:r>
              <a:rPr lang="it-IT" sz="1600" dirty="0" smtClean="0">
                <a:solidFill>
                  <a:schemeClr val="accent1">
                    <a:lumMod val="75000"/>
                  </a:schemeClr>
                </a:solidFill>
                <a:latin typeface="Futura Hv BT" panose="020B0702020204020204" pitchFamily="34" charset="0"/>
              </a:rPr>
              <a:t>ovvero </a:t>
            </a:r>
            <a:r>
              <a:rPr lang="it-IT" sz="1600" b="1" dirty="0" smtClean="0">
                <a:solidFill>
                  <a:schemeClr val="accent1">
                    <a:lumMod val="75000"/>
                  </a:schemeClr>
                </a:solidFill>
                <a:latin typeface="Futura Hv BT" panose="020B0702020204020204" pitchFamily="34" charset="0"/>
              </a:rPr>
              <a:t>i risultati di apprendimento oggetto di valutazione specifica </a:t>
            </a:r>
            <a:r>
              <a:rPr lang="it-IT" sz="1600" dirty="0" smtClean="0">
                <a:solidFill>
                  <a:schemeClr val="accent1">
                    <a:lumMod val="75000"/>
                  </a:schemeClr>
                </a:solidFill>
                <a:latin typeface="Futura Hv BT" panose="020B0702020204020204" pitchFamily="34" charset="0"/>
              </a:rPr>
              <a:t>per l’insegnamento trasversale di </a:t>
            </a:r>
            <a:r>
              <a:rPr lang="it-IT" sz="1600" b="1" dirty="0" smtClean="0">
                <a:solidFill>
                  <a:schemeClr val="accent1">
                    <a:lumMod val="75000"/>
                  </a:schemeClr>
                </a:solidFill>
                <a:latin typeface="Futura Hv BT" panose="020B0702020204020204" pitchFamily="34" charset="0"/>
              </a:rPr>
              <a:t>Educazione civica</a:t>
            </a:r>
            <a:r>
              <a:rPr lang="it-IT" sz="1600" dirty="0" smtClean="0">
                <a:solidFill>
                  <a:schemeClr val="accent1">
                    <a:lumMod val="75000"/>
                  </a:schemeClr>
                </a:solidFill>
                <a:latin typeface="Futura Hv BT" panose="020B0702020204020204" pitchFamily="34" charset="0"/>
              </a:rPr>
              <a:t>.</a:t>
            </a:r>
            <a:endParaRPr lang="it-IT" sz="1600"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6050D544-D88F-4252-9EA7-FA6DF0D7928D}"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819683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87012" y="235955"/>
            <a:ext cx="7038392" cy="1042339"/>
          </a:xfrm>
        </p:spPr>
        <p:txBody>
          <a:bodyPr>
            <a:normAutofit fontScale="90000"/>
          </a:bodyPr>
          <a:lstStyle/>
          <a:p>
            <a:r>
              <a:rPr lang="it-IT" dirty="0"/>
              <a:t/>
            </a:r>
            <a:br>
              <a:rPr lang="it-IT" dirty="0"/>
            </a:br>
            <a:r>
              <a:rPr lang="it-IT" sz="4000" dirty="0">
                <a:latin typeface="Futura Hv BT" panose="020B0702020204020204" pitchFamily="34" charset="0"/>
              </a:rPr>
              <a:t> </a:t>
            </a:r>
            <a:r>
              <a:rPr lang="it-IT" sz="4000" b="1" dirty="0" smtClean="0">
                <a:solidFill>
                  <a:schemeClr val="accent1">
                    <a:lumMod val="75000"/>
                  </a:schemeClr>
                </a:solidFill>
                <a:latin typeface="Futura Hv BT" panose="020B0702020204020204" pitchFamily="34" charset="0"/>
              </a:rPr>
              <a:t>Documenti allegati</a:t>
            </a:r>
            <a:endParaRPr lang="it-IT" sz="4000" dirty="0">
              <a:solidFill>
                <a:schemeClr val="accent1">
                  <a:lumMod val="75000"/>
                </a:schemeClr>
              </a:solidFill>
              <a:latin typeface="Futura Hv BT" panose="020B0702020204020204" pitchFamily="34" charset="0"/>
            </a:endParaRPr>
          </a:p>
        </p:txBody>
      </p:sp>
      <p:sp>
        <p:nvSpPr>
          <p:cNvPr id="3" name="Sottotitolo 2"/>
          <p:cNvSpPr>
            <a:spLocks noGrp="1"/>
          </p:cNvSpPr>
          <p:nvPr>
            <p:ph type="subTitle" idx="1"/>
          </p:nvPr>
        </p:nvSpPr>
        <p:spPr>
          <a:xfrm>
            <a:off x="261257" y="1735494"/>
            <a:ext cx="11467323" cy="4180114"/>
          </a:xfrm>
        </p:spPr>
        <p:txBody>
          <a:bodyPr>
            <a:noAutofit/>
          </a:bodyPr>
          <a:lstStyle/>
          <a:p>
            <a:pPr algn="just">
              <a:lnSpc>
                <a:spcPct val="100000"/>
              </a:lnSpc>
            </a:pPr>
            <a:r>
              <a:rPr lang="it-IT" dirty="0" smtClean="0">
                <a:solidFill>
                  <a:schemeClr val="accent1">
                    <a:lumMod val="75000"/>
                  </a:schemeClr>
                </a:solidFill>
                <a:latin typeface="Futura Hv BT" panose="020B0702020204020204" pitchFamily="34" charset="0"/>
              </a:rPr>
              <a:t>Al documento possono essere allegati atti e certificazioni relativi alle prove effettuate e alle iniziative realizzate durante l’anno in preparazione dell’esame di Stato, ai PCTO, agli stage e ai tirocini eventualmente effettuati, alle attività, ai percorsi e ai progetti svolti nell’ambito del previgente insegnamento di Cittadinanza e Costituzione e dell’insegnamento di Educazione civica riferito agli </a:t>
            </a:r>
            <a:r>
              <a:rPr lang="it-IT" dirty="0" err="1" smtClean="0">
                <a:solidFill>
                  <a:schemeClr val="accent1">
                    <a:lumMod val="75000"/>
                  </a:schemeClr>
                </a:solidFill>
                <a:latin typeface="Futura Hv BT" panose="020B0702020204020204" pitchFamily="34" charset="0"/>
              </a:rPr>
              <a:t>aa.ss</a:t>
            </a:r>
            <a:r>
              <a:rPr lang="it-IT" dirty="0" smtClean="0">
                <a:solidFill>
                  <a:schemeClr val="accent1">
                    <a:lumMod val="75000"/>
                  </a:schemeClr>
                </a:solidFill>
                <a:latin typeface="Futura Hv BT" panose="020B0702020204020204" pitchFamily="34" charset="0"/>
              </a:rPr>
              <a:t>. 2020/2021 e 2021/2022, nonché alla partecipazione studentesca ai sensi dello Statuto.</a:t>
            </a:r>
          </a:p>
          <a:p>
            <a:pPr algn="just">
              <a:lnSpc>
                <a:spcPct val="100000"/>
              </a:lnSpc>
            </a:pPr>
            <a:r>
              <a:rPr lang="it-IT" b="1" dirty="0" smtClean="0">
                <a:solidFill>
                  <a:schemeClr val="accent1">
                    <a:lumMod val="75000"/>
                  </a:schemeClr>
                </a:solidFill>
                <a:latin typeface="Futura Hv BT" panose="020B0702020204020204" pitchFamily="34" charset="0"/>
              </a:rPr>
              <a:t>Per le classi articolate </a:t>
            </a:r>
            <a:r>
              <a:rPr lang="it-IT" dirty="0" smtClean="0">
                <a:solidFill>
                  <a:schemeClr val="accent1">
                    <a:lumMod val="75000"/>
                  </a:schemeClr>
                </a:solidFill>
                <a:latin typeface="Futura Hv BT" panose="020B0702020204020204" pitchFamily="34" charset="0"/>
              </a:rPr>
              <a:t>e per i corsi destinati a studenti provenienti da più classi, il documento del consiglio di classe </a:t>
            </a:r>
            <a:r>
              <a:rPr lang="it-IT" b="1" dirty="0" smtClean="0">
                <a:solidFill>
                  <a:schemeClr val="accent1">
                    <a:lumMod val="75000"/>
                  </a:schemeClr>
                </a:solidFill>
                <a:latin typeface="Futura Hv BT" panose="020B0702020204020204" pitchFamily="34" charset="0"/>
              </a:rPr>
              <a:t>è comprensivo della documentazione relativa ai gruppi componenti.</a:t>
            </a:r>
            <a:endParaRPr lang="it-IT" b="1" dirty="0">
              <a:solidFill>
                <a:schemeClr val="accent1">
                  <a:lumMod val="75000"/>
                </a:schemeClr>
              </a:solidFill>
              <a:latin typeface="Futura Hv BT" panose="020B0702020204020204" pitchFamily="34" charset="0"/>
            </a:endParaRPr>
          </a:p>
        </p:txBody>
      </p:sp>
      <p:sp>
        <p:nvSpPr>
          <p:cNvPr id="4" name="Segnaposto data 3"/>
          <p:cNvSpPr>
            <a:spLocks noGrp="1"/>
          </p:cNvSpPr>
          <p:nvPr>
            <p:ph type="dt" sz="half" idx="10"/>
          </p:nvPr>
        </p:nvSpPr>
        <p:spPr/>
        <p:txBody>
          <a:bodyPr/>
          <a:lstStyle/>
          <a:p>
            <a:fld id="{4BF922B1-B88F-45A8-9D48-CA0DAF1F9C45}" type="datetime1">
              <a:rPr lang="en-US" smtClean="0"/>
              <a:t>3/25/2022</a:t>
            </a:fld>
            <a:endParaRPr lang="en-US" dirty="0"/>
          </a:p>
        </p:txBody>
      </p:sp>
      <p:sp>
        <p:nvSpPr>
          <p:cNvPr id="5" name="Segnaposto piè di pagina 4"/>
          <p:cNvSpPr>
            <a:spLocks noGrp="1"/>
          </p:cNvSpPr>
          <p:nvPr>
            <p:ph type="ftr" sz="quarter" idx="11"/>
          </p:nvPr>
        </p:nvSpPr>
        <p:spPr/>
        <p:txBody>
          <a:bodyPr/>
          <a:lstStyle/>
          <a:p>
            <a:r>
              <a:rPr lang="en-US" smtClean="0"/>
              <a:t>DS Margherita Manghisi</a:t>
            </a:r>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225453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392</TotalTime>
  <Words>1637</Words>
  <Application>Microsoft Office PowerPoint</Application>
  <PresentationFormat>Widescreen</PresentationFormat>
  <Paragraphs>143</Paragraphs>
  <Slides>20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Arial</vt:lpstr>
      <vt:lpstr>Calibri</vt:lpstr>
      <vt:lpstr>Calibri Light</vt:lpstr>
      <vt:lpstr>Futura Hv BT</vt:lpstr>
      <vt:lpstr>Garamond</vt:lpstr>
      <vt:lpstr>Tema di Office</vt:lpstr>
      <vt:lpstr>ESAMI DI STATO  2021-22</vt:lpstr>
      <vt:lpstr>Esami di Stato 2021-22</vt:lpstr>
      <vt:lpstr>  Inizio delle prove d’Esame </vt:lpstr>
      <vt:lpstr>  Le condizioni di ammissione all’esame</vt:lpstr>
      <vt:lpstr>Le condizioni di ammissione all’esame</vt:lpstr>
      <vt:lpstr>  Deroga alla frequenza del monte ore annuale</vt:lpstr>
      <vt:lpstr>  Ammissione agli esami di Stato</vt:lpstr>
      <vt:lpstr>  Documento del consiglio di classe</vt:lpstr>
      <vt:lpstr>  Documenti allegati</vt:lpstr>
      <vt:lpstr>  Credito scolastico</vt:lpstr>
      <vt:lpstr>  Composizione delle commissioni</vt:lpstr>
      <vt:lpstr>     Articolazione dei lavori prove di esame: prima prova</vt:lpstr>
      <vt:lpstr>    Articolazione dei lavori  prove di esame: seconda prova </vt:lpstr>
      <vt:lpstr>   Valutazione delle prove scritte  </vt:lpstr>
      <vt:lpstr>   Valutazione delle prove scritte  </vt:lpstr>
      <vt:lpstr>   Valutazione delle prove scritte   </vt:lpstr>
      <vt:lpstr>    Il Colloquio</vt:lpstr>
      <vt:lpstr>    Il Colloquio</vt:lpstr>
      <vt:lpstr>   Valutazione del colloquio</vt:lpstr>
      <vt:lpstr>   Griglia di Valutazione       Allegato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Margherita Manghisi</dc:creator>
  <cp:lastModifiedBy>Margherita Manghisi</cp:lastModifiedBy>
  <cp:revision>27</cp:revision>
  <dcterms:created xsi:type="dcterms:W3CDTF">2022-03-23T13:41:19Z</dcterms:created>
  <dcterms:modified xsi:type="dcterms:W3CDTF">2022-03-25T12:11:01Z</dcterms:modified>
</cp:coreProperties>
</file>